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Arimo Bold" charset="1" panose="020B0704020202020204"/>
      <p:regular r:id="rId31"/>
    </p:embeddedFont>
    <p:embeddedFont>
      <p:font typeface="Arimo" charset="1" panose="020B0604020202020204"/>
      <p:regular r:id="rId32"/>
    </p:embeddedFont>
    <p:embeddedFont>
      <p:font typeface="TT Rounds Condensed" charset="1" panose="02000506030000020003"/>
      <p:regular r:id="rId33"/>
    </p:embeddedFont>
    <p:embeddedFont>
      <p:font typeface="TT Rounds Condensed Bold" charset="1" panose="02000806030000020003"/>
      <p:regular r:id="rId34"/>
    </p:embeddedFont>
    <p:embeddedFont>
      <p:font typeface="Arimo Bold Italics" charset="1" panose="020B07040202020902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png" Type="http://schemas.openxmlformats.org/officeDocument/2006/relationships/image"/><Relationship Id="rId4" Target="../media/image42.jpeg" Type="http://schemas.openxmlformats.org/officeDocument/2006/relationships/image"/><Relationship Id="rId5" Target="../media/image4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 Id="rId4" Target="../media/image46.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6" id="6"/>
          <p:cNvGrpSpPr/>
          <p:nvPr/>
        </p:nvGrpSpPr>
        <p:grpSpPr>
          <a:xfrm rot="0">
            <a:off x="16049019" y="9686925"/>
            <a:ext cx="2153256" cy="514350"/>
            <a:chOff x="0" y="0"/>
            <a:chExt cx="2871008" cy="685800"/>
          </a:xfrm>
        </p:grpSpPr>
        <p:sp>
          <p:nvSpPr>
            <p:cNvPr name="Freeform 7" id="7" descr="preencoded.png"/>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2"/>
              <a:stretch>
                <a:fillRect l="-81" t="0" r="-83" b="0"/>
              </a:stretch>
            </a:blipFill>
          </p:spPr>
        </p:sp>
      </p:grpSp>
      <p:grpSp>
        <p:nvGrpSpPr>
          <p:cNvPr name="Group 8" id="8"/>
          <p:cNvGrpSpPr/>
          <p:nvPr/>
        </p:nvGrpSpPr>
        <p:grpSpPr>
          <a:xfrm rot="0">
            <a:off x="0" y="0"/>
            <a:ext cx="9144000" cy="10287000"/>
            <a:chOff x="0" y="0"/>
            <a:chExt cx="12192000" cy="13716000"/>
          </a:xfrm>
        </p:grpSpPr>
        <p:sp>
          <p:nvSpPr>
            <p:cNvPr name="Freeform 9" id="9" descr="preencoded.png"/>
            <p:cNvSpPr/>
            <p:nvPr/>
          </p:nvSpPr>
          <p:spPr>
            <a:xfrm flipH="false" flipV="false" rot="0">
              <a:off x="0" y="0"/>
              <a:ext cx="12192000" cy="13716000"/>
            </a:xfrm>
            <a:custGeom>
              <a:avLst/>
              <a:gdLst/>
              <a:ahLst/>
              <a:cxnLst/>
              <a:rect r="r" b="b" t="t" l="l"/>
              <a:pathLst>
                <a:path h="13716000" w="12192000">
                  <a:moveTo>
                    <a:pt x="0" y="0"/>
                  </a:moveTo>
                  <a:lnTo>
                    <a:pt x="12192000" y="0"/>
                  </a:lnTo>
                  <a:lnTo>
                    <a:pt x="12192000" y="13716000"/>
                  </a:lnTo>
                  <a:lnTo>
                    <a:pt x="0" y="13716000"/>
                  </a:lnTo>
                  <a:lnTo>
                    <a:pt x="0" y="0"/>
                  </a:lnTo>
                  <a:close/>
                </a:path>
              </a:pathLst>
            </a:custGeom>
            <a:blipFill>
              <a:blip r:embed="rId3"/>
              <a:stretch>
                <a:fillRect l="0" t="0" r="0" b="0"/>
              </a:stretch>
            </a:blipFill>
          </p:spPr>
        </p:sp>
      </p:grpSp>
      <p:grpSp>
        <p:nvGrpSpPr>
          <p:cNvPr name="Group 10" id="10"/>
          <p:cNvGrpSpPr/>
          <p:nvPr/>
        </p:nvGrpSpPr>
        <p:grpSpPr>
          <a:xfrm rot="0">
            <a:off x="1143000" y="1995488"/>
            <a:ext cx="6858000" cy="6296025"/>
            <a:chOff x="0" y="0"/>
            <a:chExt cx="9144000" cy="8394700"/>
          </a:xfrm>
        </p:grpSpPr>
        <p:sp>
          <p:nvSpPr>
            <p:cNvPr name="Freeform 11" id="11" descr="preencoded.png"/>
            <p:cNvSpPr/>
            <p:nvPr/>
          </p:nvSpPr>
          <p:spPr>
            <a:xfrm flipH="false" flipV="false" rot="0">
              <a:off x="0" y="0"/>
              <a:ext cx="9144000" cy="8394700"/>
            </a:xfrm>
            <a:custGeom>
              <a:avLst/>
              <a:gdLst/>
              <a:ahLst/>
              <a:cxnLst/>
              <a:rect r="r" b="b" t="t" l="l"/>
              <a:pathLst>
                <a:path h="8394700" w="9144000">
                  <a:moveTo>
                    <a:pt x="0" y="0"/>
                  </a:moveTo>
                  <a:lnTo>
                    <a:pt x="9144000" y="0"/>
                  </a:lnTo>
                  <a:lnTo>
                    <a:pt x="9144000" y="8394700"/>
                  </a:lnTo>
                  <a:lnTo>
                    <a:pt x="0" y="8394700"/>
                  </a:lnTo>
                  <a:lnTo>
                    <a:pt x="0" y="0"/>
                  </a:lnTo>
                  <a:close/>
                </a:path>
              </a:pathLst>
            </a:custGeom>
            <a:blipFill>
              <a:blip r:embed="rId4"/>
              <a:stretch>
                <a:fillRect l="0" t="0" r="0" b="0"/>
              </a:stretch>
            </a:blipFill>
          </p:spPr>
        </p:sp>
      </p:grpSp>
      <p:sp>
        <p:nvSpPr>
          <p:cNvPr name="Freeform 12" id="12"/>
          <p:cNvSpPr/>
          <p:nvPr/>
        </p:nvSpPr>
        <p:spPr>
          <a:xfrm flipH="false" flipV="false" rot="0">
            <a:off x="15201900" y="6753523"/>
            <a:ext cx="3086100" cy="3447752"/>
          </a:xfrm>
          <a:custGeom>
            <a:avLst/>
            <a:gdLst/>
            <a:ahLst/>
            <a:cxnLst/>
            <a:rect r="r" b="b" t="t" l="l"/>
            <a:pathLst>
              <a:path h="3447752" w="3086100">
                <a:moveTo>
                  <a:pt x="0" y="0"/>
                </a:moveTo>
                <a:lnTo>
                  <a:pt x="3086100" y="0"/>
                </a:lnTo>
                <a:lnTo>
                  <a:pt x="3086100" y="3447752"/>
                </a:lnTo>
                <a:lnTo>
                  <a:pt x="0" y="34477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1589544" y="3238797"/>
            <a:ext cx="4252912" cy="579239"/>
          </a:xfrm>
          <a:prstGeom prst="rect">
            <a:avLst/>
          </a:prstGeom>
        </p:spPr>
        <p:txBody>
          <a:bodyPr anchor="t" rtlCol="false" tIns="0" lIns="0" bIns="0" rIns="0">
            <a:spAutoFit/>
          </a:bodyPr>
          <a:lstStyle/>
          <a:p>
            <a:pPr algn="ctr">
              <a:lnSpc>
                <a:spcPts val="4125"/>
              </a:lnSpc>
            </a:pPr>
            <a:r>
              <a:rPr lang="en-US" sz="3311" b="true">
                <a:solidFill>
                  <a:srgbClr val="151617"/>
                </a:solidFill>
                <a:latin typeface="Arimo Bold"/>
                <a:ea typeface="Arimo Bold"/>
                <a:cs typeface="Arimo Bold"/>
                <a:sym typeface="Arimo Bold"/>
              </a:rPr>
              <a:t>PRE </a:t>
            </a:r>
          </a:p>
        </p:txBody>
      </p:sp>
      <p:sp>
        <p:nvSpPr>
          <p:cNvPr name="TextBox 14" id="14"/>
          <p:cNvSpPr txBox="true"/>
          <p:nvPr/>
        </p:nvSpPr>
        <p:spPr>
          <a:xfrm rot="0">
            <a:off x="11589544" y="4053929"/>
            <a:ext cx="4252912" cy="579239"/>
          </a:xfrm>
          <a:prstGeom prst="rect">
            <a:avLst/>
          </a:prstGeom>
        </p:spPr>
        <p:txBody>
          <a:bodyPr anchor="t" rtlCol="false" tIns="0" lIns="0" bIns="0" rIns="0">
            <a:spAutoFit/>
          </a:bodyPr>
          <a:lstStyle/>
          <a:p>
            <a:pPr algn="ctr">
              <a:lnSpc>
                <a:spcPts val="4125"/>
              </a:lnSpc>
            </a:pPr>
            <a:r>
              <a:rPr lang="en-US" sz="3311" b="true">
                <a:solidFill>
                  <a:srgbClr val="151617"/>
                </a:solidFill>
                <a:latin typeface="Arimo Bold"/>
                <a:ea typeface="Arimo Bold"/>
                <a:cs typeface="Arimo Bold"/>
                <a:sym typeface="Arimo Bold"/>
              </a:rPr>
              <a:t> TECH NOVA</a:t>
            </a:r>
          </a:p>
        </p:txBody>
      </p:sp>
      <p:sp>
        <p:nvSpPr>
          <p:cNvPr name="TextBox 15" id="15"/>
          <p:cNvSpPr txBox="true"/>
          <p:nvPr/>
        </p:nvSpPr>
        <p:spPr>
          <a:xfrm rot="0">
            <a:off x="10136237" y="5010745"/>
            <a:ext cx="7159526" cy="1110854"/>
          </a:xfrm>
          <a:prstGeom prst="rect">
            <a:avLst/>
          </a:prstGeom>
        </p:spPr>
        <p:txBody>
          <a:bodyPr anchor="t" rtlCol="false" tIns="0" lIns="0" bIns="0" rIns="0">
            <a:spAutoFit/>
          </a:bodyPr>
          <a:lstStyle/>
          <a:p>
            <a:pPr algn="ctr">
              <a:lnSpc>
                <a:spcPts val="4125"/>
              </a:lnSpc>
            </a:pPr>
            <a:r>
              <a:rPr lang="en-US" sz="3311" b="true">
                <a:solidFill>
                  <a:srgbClr val="151617"/>
                </a:solidFill>
                <a:latin typeface="Arimo Bold"/>
                <a:ea typeface="Arimo Bold"/>
                <a:cs typeface="Arimo Bold"/>
                <a:sym typeface="Arimo Bold"/>
              </a:rPr>
              <a:t>SCIENCE AND TECHNICAL COMMITTEE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6" id="6"/>
          <p:cNvGrpSpPr/>
          <p:nvPr/>
        </p:nvGrpSpPr>
        <p:grpSpPr>
          <a:xfrm rot="0">
            <a:off x="9458920" y="1059061"/>
            <a:ext cx="7962156" cy="6276974"/>
            <a:chOff x="0" y="0"/>
            <a:chExt cx="10616208" cy="8369299"/>
          </a:xfrm>
        </p:grpSpPr>
        <p:sp>
          <p:nvSpPr>
            <p:cNvPr name="Freeform 7" id="7" descr="preencoded.png"/>
            <p:cNvSpPr/>
            <p:nvPr/>
          </p:nvSpPr>
          <p:spPr>
            <a:xfrm flipH="false" flipV="false" rot="0">
              <a:off x="0" y="0"/>
              <a:ext cx="10616184" cy="8369300"/>
            </a:xfrm>
            <a:custGeom>
              <a:avLst/>
              <a:gdLst/>
              <a:ahLst/>
              <a:cxnLst/>
              <a:rect r="r" b="b" t="t" l="l"/>
              <a:pathLst>
                <a:path h="8369300" w="10616184">
                  <a:moveTo>
                    <a:pt x="0" y="0"/>
                  </a:moveTo>
                  <a:lnTo>
                    <a:pt x="10616184" y="0"/>
                  </a:lnTo>
                  <a:lnTo>
                    <a:pt x="10616184" y="8369300"/>
                  </a:lnTo>
                  <a:lnTo>
                    <a:pt x="0" y="8369300"/>
                  </a:lnTo>
                  <a:lnTo>
                    <a:pt x="0" y="0"/>
                  </a:lnTo>
                  <a:close/>
                </a:path>
              </a:pathLst>
            </a:custGeom>
            <a:blipFill>
              <a:blip r:embed="rId2"/>
              <a:stretch>
                <a:fillRect l="-28835" t="0" r="-28835" b="0"/>
              </a:stretch>
            </a:blipFill>
          </p:spPr>
        </p:sp>
      </p:grpSp>
      <p:sp>
        <p:nvSpPr>
          <p:cNvPr name="TextBox 8" id="8"/>
          <p:cNvSpPr txBox="true"/>
          <p:nvPr/>
        </p:nvSpPr>
        <p:spPr>
          <a:xfrm rot="0">
            <a:off x="876449" y="5042595"/>
            <a:ext cx="7962156" cy="2594372"/>
          </a:xfrm>
          <a:prstGeom prst="rect">
            <a:avLst/>
          </a:prstGeom>
        </p:spPr>
        <p:txBody>
          <a:bodyPr anchor="t" rtlCol="false" tIns="0" lIns="0" bIns="0" rIns="0">
            <a:spAutoFit/>
          </a:bodyPr>
          <a:lstStyle/>
          <a:p>
            <a:pPr algn="just">
              <a:lnSpc>
                <a:spcPts val="3125"/>
              </a:lnSpc>
            </a:pPr>
            <a:r>
              <a:rPr lang="en-US" sz="1937">
                <a:solidFill>
                  <a:srgbClr val="151617"/>
                </a:solidFill>
                <a:latin typeface="Arimo"/>
                <a:ea typeface="Arimo"/>
                <a:cs typeface="Arimo"/>
                <a:sym typeface="Arimo"/>
              </a:rPr>
              <a:t>It will automatically draw more power from the source to maintain a constant speed. When you compare this to a normal motor, you can see that a lot of flux lines are escaping without interacting with the rotor. However, in axial flux motors, most of the flux lines generated by the stator are linked to the rotor delivering greater efficiency. </a:t>
            </a:r>
          </a:p>
        </p:txBody>
      </p:sp>
      <p:sp>
        <p:nvSpPr>
          <p:cNvPr name="TextBox 9" id="9"/>
          <p:cNvSpPr txBox="true"/>
          <p:nvPr/>
        </p:nvSpPr>
        <p:spPr>
          <a:xfrm rot="0">
            <a:off x="876449" y="7671792"/>
            <a:ext cx="7962156" cy="1793081"/>
          </a:xfrm>
          <a:prstGeom prst="rect">
            <a:avLst/>
          </a:prstGeom>
        </p:spPr>
        <p:txBody>
          <a:bodyPr anchor="t" rtlCol="false" tIns="0" lIns="0" bIns="0" rIns="0">
            <a:spAutoFit/>
          </a:bodyPr>
          <a:lstStyle/>
          <a:p>
            <a:pPr algn="just">
              <a:lnSpc>
                <a:spcPts val="3125"/>
              </a:lnSpc>
            </a:pPr>
            <a:r>
              <a:rPr lang="en-US" sz="1937">
                <a:solidFill>
                  <a:srgbClr val="151617"/>
                </a:solidFill>
                <a:latin typeface="Arimo"/>
                <a:ea typeface="Arimo"/>
                <a:cs typeface="Arimo"/>
                <a:sym typeface="Arimo"/>
              </a:rPr>
              <a:t>Remember turbo prop airplanes need a transmission between the engine and propeller. This became possible because in axial flux motors it is quite easy to increase the diameter of the rotor without increasing its weight</a:t>
            </a:r>
          </a:p>
        </p:txBody>
      </p:sp>
      <p:sp>
        <p:nvSpPr>
          <p:cNvPr name="TextBox 10" id="10"/>
          <p:cNvSpPr txBox="true"/>
          <p:nvPr/>
        </p:nvSpPr>
        <p:spPr>
          <a:xfrm rot="0">
            <a:off x="876449" y="303064"/>
            <a:ext cx="5008512" cy="673596"/>
          </a:xfrm>
          <a:prstGeom prst="rect">
            <a:avLst/>
          </a:prstGeom>
        </p:spPr>
        <p:txBody>
          <a:bodyPr anchor="t" rtlCol="false" tIns="0" lIns="0" bIns="0" rIns="0">
            <a:spAutoFit/>
          </a:bodyPr>
          <a:lstStyle/>
          <a:p>
            <a:pPr algn="l">
              <a:lnSpc>
                <a:spcPts val="4873"/>
              </a:lnSpc>
            </a:pPr>
            <a:r>
              <a:rPr lang="en-US" sz="3936" b="true">
                <a:solidFill>
                  <a:srgbClr val="151617"/>
                </a:solidFill>
                <a:latin typeface="Arimo Bold"/>
                <a:ea typeface="Arimo Bold"/>
                <a:cs typeface="Arimo Bold"/>
                <a:sym typeface="Arimo Bold"/>
              </a:rPr>
              <a:t>Axial Flux Motor</a:t>
            </a:r>
          </a:p>
        </p:txBody>
      </p:sp>
      <p:sp>
        <p:nvSpPr>
          <p:cNvPr name="TextBox 11" id="11"/>
          <p:cNvSpPr txBox="true"/>
          <p:nvPr/>
        </p:nvSpPr>
        <p:spPr>
          <a:xfrm rot="0">
            <a:off x="876449" y="936625"/>
            <a:ext cx="7962156" cy="923727"/>
          </a:xfrm>
          <a:prstGeom prst="rect">
            <a:avLst/>
          </a:prstGeom>
        </p:spPr>
        <p:txBody>
          <a:bodyPr anchor="t" rtlCol="false" tIns="0" lIns="0" bIns="0" rIns="0">
            <a:spAutoFit/>
          </a:bodyPr>
          <a:lstStyle/>
          <a:p>
            <a:pPr algn="just">
              <a:lnSpc>
                <a:spcPts val="3125"/>
              </a:lnSpc>
            </a:pPr>
            <a:r>
              <a:rPr lang="en-US" sz="1937">
                <a:solidFill>
                  <a:srgbClr val="151617"/>
                </a:solidFill>
                <a:latin typeface="Arimo"/>
                <a:ea typeface="Arimo"/>
                <a:cs typeface="Arimo"/>
                <a:sym typeface="Arimo"/>
              </a:rPr>
              <a:t>Axial flux motors differ from traditional radial flux motors in how the magnetic flux flows.</a:t>
            </a:r>
          </a:p>
        </p:txBody>
      </p:sp>
      <p:sp>
        <p:nvSpPr>
          <p:cNvPr name="TextBox 12" id="12"/>
          <p:cNvSpPr txBox="true"/>
          <p:nvPr/>
        </p:nvSpPr>
        <p:spPr>
          <a:xfrm rot="0">
            <a:off x="444500" y="1895177"/>
            <a:ext cx="7517656" cy="1105197"/>
          </a:xfrm>
          <a:prstGeom prst="rect">
            <a:avLst/>
          </a:prstGeom>
        </p:spPr>
        <p:txBody>
          <a:bodyPr anchor="t" rtlCol="false" tIns="0" lIns="0" bIns="0" rIns="0">
            <a:spAutoFit/>
          </a:bodyPr>
          <a:lstStyle/>
          <a:p>
            <a:pPr algn="just">
              <a:lnSpc>
                <a:spcPts val="3125"/>
              </a:lnSpc>
            </a:pPr>
            <a:r>
              <a:rPr lang="en-US" sz="1937">
                <a:solidFill>
                  <a:srgbClr val="151617"/>
                </a:solidFill>
                <a:latin typeface="Arimo"/>
                <a:ea typeface="Arimo"/>
                <a:cs typeface="Arimo"/>
                <a:sym typeface="Arimo"/>
              </a:rPr>
              <a:t>In a </a:t>
            </a:r>
            <a:r>
              <a:rPr lang="en-US" sz="1937" b="true">
                <a:solidFill>
                  <a:srgbClr val="151617"/>
                </a:solidFill>
                <a:latin typeface="Arimo Bold"/>
                <a:ea typeface="Arimo Bold"/>
                <a:cs typeface="Arimo Bold"/>
                <a:sym typeface="Arimo Bold"/>
              </a:rPr>
              <a:t>radial flux motor</a:t>
            </a:r>
            <a:r>
              <a:rPr lang="en-US" sz="1937">
                <a:solidFill>
                  <a:srgbClr val="151617"/>
                </a:solidFill>
                <a:latin typeface="Arimo"/>
                <a:ea typeface="Arimo"/>
                <a:cs typeface="Arimo"/>
                <a:sym typeface="Arimo"/>
              </a:rPr>
              <a:t>, the magnetic flux flows radially    (from the center outward).</a:t>
            </a:r>
          </a:p>
        </p:txBody>
      </p:sp>
      <p:sp>
        <p:nvSpPr>
          <p:cNvPr name="TextBox 13" id="13"/>
          <p:cNvSpPr txBox="true"/>
          <p:nvPr/>
        </p:nvSpPr>
        <p:spPr>
          <a:xfrm rot="0">
            <a:off x="444500" y="3036490"/>
            <a:ext cx="7962156" cy="991791"/>
          </a:xfrm>
          <a:prstGeom prst="rect">
            <a:avLst/>
          </a:prstGeom>
        </p:spPr>
        <p:txBody>
          <a:bodyPr anchor="t" rtlCol="false" tIns="0" lIns="0" bIns="0" rIns="0">
            <a:spAutoFit/>
          </a:bodyPr>
          <a:lstStyle/>
          <a:p>
            <a:pPr algn="just">
              <a:lnSpc>
                <a:spcPts val="3125"/>
              </a:lnSpc>
            </a:pPr>
            <a:r>
              <a:rPr lang="en-US" sz="1937">
                <a:solidFill>
                  <a:srgbClr val="151617"/>
                </a:solidFill>
                <a:latin typeface="Arimo"/>
                <a:ea typeface="Arimo"/>
                <a:cs typeface="Arimo"/>
                <a:sym typeface="Arimo"/>
              </a:rPr>
              <a:t> In an </a:t>
            </a:r>
            <a:r>
              <a:rPr lang="en-US" sz="1937" b="true">
                <a:solidFill>
                  <a:srgbClr val="151617"/>
                </a:solidFill>
                <a:latin typeface="Arimo Bold"/>
                <a:ea typeface="Arimo Bold"/>
                <a:cs typeface="Arimo Bold"/>
                <a:sym typeface="Arimo Bold"/>
              </a:rPr>
              <a:t>axial flux motor</a:t>
            </a:r>
            <a:r>
              <a:rPr lang="en-US" sz="1937">
                <a:solidFill>
                  <a:srgbClr val="151617"/>
                </a:solidFill>
                <a:latin typeface="Arimo"/>
                <a:ea typeface="Arimo"/>
                <a:cs typeface="Arimo"/>
                <a:sym typeface="Arimo"/>
              </a:rPr>
              <a:t>, the magnetic flux flows along the            axis of rotation, parallel to the motor's shaft.</a:t>
            </a:r>
          </a:p>
        </p:txBody>
      </p:sp>
      <p:sp>
        <p:nvSpPr>
          <p:cNvPr name="TextBox 14" id="14"/>
          <p:cNvSpPr txBox="true"/>
          <p:nvPr/>
        </p:nvSpPr>
        <p:spPr>
          <a:xfrm rot="0">
            <a:off x="876449" y="4027789"/>
            <a:ext cx="7962156" cy="991791"/>
          </a:xfrm>
          <a:prstGeom prst="rect">
            <a:avLst/>
          </a:prstGeom>
        </p:spPr>
        <p:txBody>
          <a:bodyPr anchor="t" rtlCol="false" tIns="0" lIns="0" bIns="0" rIns="0">
            <a:spAutoFit/>
          </a:bodyPr>
          <a:lstStyle/>
          <a:p>
            <a:pPr algn="just">
              <a:lnSpc>
                <a:spcPts val="3125"/>
              </a:lnSpc>
            </a:pPr>
            <a:r>
              <a:rPr lang="en-US" sz="1937">
                <a:solidFill>
                  <a:srgbClr val="151617"/>
                </a:solidFill>
                <a:latin typeface="Arimo"/>
                <a:ea typeface="Arimo"/>
                <a:cs typeface="Arimo"/>
                <a:sym typeface="Arimo"/>
              </a:rPr>
              <a:t>This design makes axial flux motors flatter and more compact, often described as "pancake-shaped.</a:t>
            </a:r>
          </a:p>
        </p:txBody>
      </p:sp>
      <p:sp>
        <p:nvSpPr>
          <p:cNvPr name="TextBox 15" id="15"/>
          <p:cNvSpPr txBox="true"/>
          <p:nvPr/>
        </p:nvSpPr>
        <p:spPr>
          <a:xfrm rot="0">
            <a:off x="9760545" y="7671792"/>
            <a:ext cx="7962156" cy="991791"/>
          </a:xfrm>
          <a:prstGeom prst="rect">
            <a:avLst/>
          </a:prstGeom>
        </p:spPr>
        <p:txBody>
          <a:bodyPr anchor="t" rtlCol="false" tIns="0" lIns="0" bIns="0" rIns="0">
            <a:spAutoFit/>
          </a:bodyPr>
          <a:lstStyle/>
          <a:p>
            <a:pPr algn="just">
              <a:lnSpc>
                <a:spcPts val="3125"/>
              </a:lnSpc>
            </a:pPr>
            <a:r>
              <a:rPr lang="en-US" sz="1937">
                <a:solidFill>
                  <a:srgbClr val="151617"/>
                </a:solidFill>
                <a:latin typeface="Arimo"/>
                <a:ea typeface="Arimo"/>
                <a:cs typeface="Arimo"/>
                <a:sym typeface="Arimo"/>
              </a:rPr>
              <a:t>Our team has calculated the following findings how this axial flux motor is better.</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sp>
        <p:nvSpPr>
          <p:cNvPr name="TextBox 6" id="6"/>
          <p:cNvSpPr txBox="true"/>
          <p:nvPr/>
        </p:nvSpPr>
        <p:spPr>
          <a:xfrm rot="0">
            <a:off x="887611" y="630734"/>
            <a:ext cx="9238804" cy="859334"/>
          </a:xfrm>
          <a:prstGeom prst="rect">
            <a:avLst/>
          </a:prstGeom>
        </p:spPr>
        <p:txBody>
          <a:bodyPr anchor="t" rtlCol="false" tIns="0" lIns="0" bIns="0" rIns="0">
            <a:spAutoFit/>
          </a:bodyPr>
          <a:lstStyle/>
          <a:p>
            <a:pPr algn="l">
              <a:lnSpc>
                <a:spcPts val="6187"/>
              </a:lnSpc>
            </a:pPr>
            <a:r>
              <a:rPr lang="en-US" sz="4937" b="true">
                <a:solidFill>
                  <a:srgbClr val="151617"/>
                </a:solidFill>
                <a:latin typeface="Arimo Bold"/>
                <a:ea typeface="Arimo Bold"/>
                <a:cs typeface="Arimo Bold"/>
                <a:sym typeface="Arimo Bold"/>
              </a:rPr>
              <a:t>Axial Flux Motor Efficiency</a:t>
            </a:r>
          </a:p>
        </p:txBody>
      </p:sp>
      <p:sp>
        <p:nvSpPr>
          <p:cNvPr name="TextBox 7" id="7"/>
          <p:cNvSpPr txBox="true"/>
          <p:nvPr/>
        </p:nvSpPr>
        <p:spPr>
          <a:xfrm rot="0">
            <a:off x="887611" y="1806774"/>
            <a:ext cx="16512779" cy="1001911"/>
          </a:xfrm>
          <a:prstGeom prst="rect">
            <a:avLst/>
          </a:prstGeom>
        </p:spPr>
        <p:txBody>
          <a:bodyPr anchor="t" rtlCol="false" tIns="0" lIns="0" bIns="0" rIns="0">
            <a:spAutoFit/>
          </a:bodyPr>
          <a:lstStyle/>
          <a:p>
            <a:pPr algn="l">
              <a:lnSpc>
                <a:spcPts val="3186"/>
              </a:lnSpc>
            </a:pPr>
            <a:r>
              <a:rPr lang="en-US" sz="1937">
                <a:solidFill>
                  <a:srgbClr val="151617"/>
                </a:solidFill>
                <a:latin typeface="Arimo"/>
                <a:ea typeface="Arimo"/>
                <a:cs typeface="Arimo"/>
                <a:sym typeface="Arimo"/>
              </a:rPr>
              <a:t>Let’s calculate and compare </a:t>
            </a:r>
            <a:r>
              <a:rPr lang="en-US" sz="1937" b="true">
                <a:solidFill>
                  <a:srgbClr val="151617"/>
                </a:solidFill>
                <a:latin typeface="Arimo Bold"/>
                <a:ea typeface="Arimo Bold"/>
                <a:cs typeface="Arimo Bold"/>
                <a:sym typeface="Arimo Bold"/>
              </a:rPr>
              <a:t>efficiency,input energy</a:t>
            </a:r>
            <a:r>
              <a:rPr lang="en-US" sz="1937">
                <a:solidFill>
                  <a:srgbClr val="151617"/>
                </a:solidFill>
                <a:latin typeface="Arimo"/>
                <a:ea typeface="Arimo"/>
                <a:cs typeface="Arimo"/>
                <a:sym typeface="Arimo"/>
              </a:rPr>
              <a:t> and </a:t>
            </a:r>
            <a:r>
              <a:rPr lang="en-US" sz="1937" b="true">
                <a:solidFill>
                  <a:srgbClr val="151617"/>
                </a:solidFill>
                <a:latin typeface="Arimo Bold"/>
                <a:ea typeface="Arimo Bold"/>
                <a:cs typeface="Arimo Bold"/>
                <a:sym typeface="Arimo Bold"/>
              </a:rPr>
              <a:t>torque</a:t>
            </a:r>
            <a:r>
              <a:rPr lang="en-US" sz="1937">
                <a:solidFill>
                  <a:srgbClr val="151617"/>
                </a:solidFill>
                <a:latin typeface="Arimo"/>
                <a:ea typeface="Arimo"/>
                <a:cs typeface="Arimo"/>
                <a:sym typeface="Arimo"/>
              </a:rPr>
              <a:t> for a specific propulsion system using a </a:t>
            </a:r>
            <a:r>
              <a:rPr lang="en-US" sz="1937" b="true">
                <a:solidFill>
                  <a:srgbClr val="151617"/>
                </a:solidFill>
                <a:latin typeface="Arimo Bold"/>
                <a:ea typeface="Arimo Bold"/>
                <a:cs typeface="Arimo Bold"/>
                <a:sym typeface="Arimo Bold"/>
              </a:rPr>
              <a:t>1 MW (1000 kW)</a:t>
            </a:r>
            <a:r>
              <a:rPr lang="en-US" sz="1937">
                <a:solidFill>
                  <a:srgbClr val="151617"/>
                </a:solidFill>
                <a:latin typeface="Arimo"/>
                <a:ea typeface="Arimo"/>
                <a:cs typeface="Arimo"/>
                <a:sym typeface="Arimo"/>
              </a:rPr>
              <a:t> example for both a jet engine and an axial flux motor.</a:t>
            </a:r>
          </a:p>
        </p:txBody>
      </p:sp>
      <p:sp>
        <p:nvSpPr>
          <p:cNvPr name="TextBox 8" id="8"/>
          <p:cNvSpPr txBox="true"/>
          <p:nvPr/>
        </p:nvSpPr>
        <p:spPr>
          <a:xfrm rot="0">
            <a:off x="887611" y="3160514"/>
            <a:ext cx="3499396" cy="424755"/>
          </a:xfrm>
          <a:prstGeom prst="rect">
            <a:avLst/>
          </a:prstGeom>
        </p:spPr>
        <p:txBody>
          <a:bodyPr anchor="t" rtlCol="false" tIns="0" lIns="0" bIns="0" rIns="0">
            <a:spAutoFit/>
          </a:bodyPr>
          <a:lstStyle/>
          <a:p>
            <a:pPr algn="l">
              <a:lnSpc>
                <a:spcPts val="3062"/>
              </a:lnSpc>
            </a:pPr>
            <a:r>
              <a:rPr lang="en-US" sz="2436" b="true">
                <a:solidFill>
                  <a:srgbClr val="151617"/>
                </a:solidFill>
                <a:latin typeface="Arimo Bold"/>
                <a:ea typeface="Arimo Bold"/>
                <a:cs typeface="Arimo Bold"/>
                <a:sym typeface="Arimo Bold"/>
              </a:rPr>
              <a:t>Jet Engine Example:</a:t>
            </a:r>
          </a:p>
        </p:txBody>
      </p:sp>
      <p:sp>
        <p:nvSpPr>
          <p:cNvPr name="TextBox 9" id="9"/>
          <p:cNvSpPr txBox="true"/>
          <p:nvPr/>
        </p:nvSpPr>
        <p:spPr>
          <a:xfrm rot="0">
            <a:off x="887611" y="3775174"/>
            <a:ext cx="16512779" cy="596205"/>
          </a:xfrm>
          <a:prstGeom prst="rect">
            <a:avLst/>
          </a:prstGeom>
        </p:spPr>
        <p:txBody>
          <a:bodyPr anchor="t" rtlCol="false" tIns="0" lIns="0" bIns="0" rIns="0">
            <a:spAutoFit/>
          </a:bodyPr>
          <a:lstStyle/>
          <a:p>
            <a:pPr algn="l" marL="379798" indent="-126599" lvl="2">
              <a:lnSpc>
                <a:spcPts val="3186"/>
              </a:lnSpc>
              <a:buFont typeface="Arial"/>
              <a:buChar char="⚬"/>
            </a:pPr>
            <a:r>
              <a:rPr lang="en-US" sz="1937">
                <a:solidFill>
                  <a:srgbClr val="151617"/>
                </a:solidFill>
                <a:latin typeface="Arimo"/>
                <a:ea typeface="Arimo"/>
                <a:cs typeface="Arimo"/>
                <a:sym typeface="Arimo"/>
              </a:rPr>
              <a:t>Model: </a:t>
            </a:r>
            <a:r>
              <a:rPr lang="en-US" b="true" sz="1937">
                <a:solidFill>
                  <a:srgbClr val="151617"/>
                </a:solidFill>
                <a:latin typeface="Arimo Bold"/>
                <a:ea typeface="Arimo Bold"/>
                <a:cs typeface="Arimo Bold"/>
                <a:sym typeface="Arimo Bold"/>
              </a:rPr>
              <a:t>CFM56-7B</a:t>
            </a:r>
            <a:r>
              <a:rPr lang="en-US" sz="1937">
                <a:solidFill>
                  <a:srgbClr val="151617"/>
                </a:solidFill>
                <a:latin typeface="Arimo"/>
                <a:ea typeface="Arimo"/>
                <a:cs typeface="Arimo"/>
                <a:sym typeface="Arimo"/>
              </a:rPr>
              <a:t> (used in Boeing 737 aircraft).</a:t>
            </a:r>
          </a:p>
        </p:txBody>
      </p:sp>
      <p:sp>
        <p:nvSpPr>
          <p:cNvPr name="TextBox 10" id="10"/>
          <p:cNvSpPr txBox="true"/>
          <p:nvPr/>
        </p:nvSpPr>
        <p:spPr>
          <a:xfrm rot="0">
            <a:off x="887611" y="4269581"/>
            <a:ext cx="16512779" cy="596205"/>
          </a:xfrm>
          <a:prstGeom prst="rect">
            <a:avLst/>
          </a:prstGeom>
        </p:spPr>
        <p:txBody>
          <a:bodyPr anchor="t" rtlCol="false" tIns="0" lIns="0" bIns="0" rIns="0">
            <a:spAutoFit/>
          </a:bodyPr>
          <a:lstStyle/>
          <a:p>
            <a:pPr algn="l" marL="714248" indent="-178562" lvl="3">
              <a:lnSpc>
                <a:spcPts val="3186"/>
              </a:lnSpc>
              <a:buFont typeface="Arial"/>
              <a:buChar char="￭"/>
            </a:pPr>
            <a:r>
              <a:rPr lang="en-US" sz="1937">
                <a:solidFill>
                  <a:srgbClr val="151617"/>
                </a:solidFill>
                <a:latin typeface="Arimo"/>
                <a:ea typeface="Arimo"/>
                <a:cs typeface="Arimo"/>
                <a:sym typeface="Arimo"/>
              </a:rPr>
              <a:t>Power Output: </a:t>
            </a:r>
            <a:r>
              <a:rPr lang="en-US" b="true" sz="1937">
                <a:solidFill>
                  <a:srgbClr val="151617"/>
                </a:solidFill>
                <a:latin typeface="Arimo Bold"/>
                <a:ea typeface="Arimo Bold"/>
                <a:cs typeface="Arimo Bold"/>
                <a:sym typeface="Arimo Bold"/>
              </a:rPr>
              <a:t>105 kN thrust</a:t>
            </a:r>
            <a:r>
              <a:rPr lang="en-US" sz="1937">
                <a:solidFill>
                  <a:srgbClr val="151617"/>
                </a:solidFill>
                <a:latin typeface="Arimo"/>
                <a:ea typeface="Arimo"/>
                <a:cs typeface="Arimo"/>
                <a:sym typeface="Arimo"/>
              </a:rPr>
              <a:t> (~21 MW).</a:t>
            </a:r>
          </a:p>
        </p:txBody>
      </p:sp>
      <p:sp>
        <p:nvSpPr>
          <p:cNvPr name="TextBox 11" id="11"/>
          <p:cNvSpPr txBox="true"/>
          <p:nvPr/>
        </p:nvSpPr>
        <p:spPr>
          <a:xfrm rot="0">
            <a:off x="887611" y="4763989"/>
            <a:ext cx="16512779" cy="596205"/>
          </a:xfrm>
          <a:prstGeom prst="rect">
            <a:avLst/>
          </a:prstGeom>
        </p:spPr>
        <p:txBody>
          <a:bodyPr anchor="t" rtlCol="false" tIns="0" lIns="0" bIns="0" rIns="0">
            <a:spAutoFit/>
          </a:bodyPr>
          <a:lstStyle/>
          <a:p>
            <a:pPr algn="l" marL="714248" indent="-178562" lvl="3">
              <a:lnSpc>
                <a:spcPts val="3186"/>
              </a:lnSpc>
              <a:buFont typeface="Arial"/>
              <a:buChar char="￭"/>
            </a:pPr>
            <a:r>
              <a:rPr lang="en-US" sz="1937">
                <a:solidFill>
                  <a:srgbClr val="151617"/>
                </a:solidFill>
                <a:latin typeface="Arimo"/>
                <a:ea typeface="Arimo"/>
                <a:cs typeface="Arimo"/>
                <a:sym typeface="Arimo"/>
              </a:rPr>
              <a:t>Weight: </a:t>
            </a:r>
            <a:r>
              <a:rPr lang="en-US" b="true" sz="1937">
                <a:solidFill>
                  <a:srgbClr val="151617"/>
                </a:solidFill>
                <a:latin typeface="Arimo Bold"/>
                <a:ea typeface="Arimo Bold"/>
                <a:cs typeface="Arimo Bold"/>
                <a:sym typeface="Arimo Bold"/>
              </a:rPr>
              <a:t>2360 kg</a:t>
            </a:r>
            <a:r>
              <a:rPr lang="en-US" sz="1937">
                <a:solidFill>
                  <a:srgbClr val="151617"/>
                </a:solidFill>
                <a:latin typeface="Arimo"/>
                <a:ea typeface="Arimo"/>
                <a:cs typeface="Arimo"/>
                <a:sym typeface="Arimo"/>
              </a:rPr>
              <a:t>.</a:t>
            </a:r>
          </a:p>
        </p:txBody>
      </p:sp>
      <p:sp>
        <p:nvSpPr>
          <p:cNvPr name="TextBox 12" id="12"/>
          <p:cNvSpPr txBox="true"/>
          <p:nvPr/>
        </p:nvSpPr>
        <p:spPr>
          <a:xfrm rot="0">
            <a:off x="887611" y="5258395"/>
            <a:ext cx="16512779" cy="596205"/>
          </a:xfrm>
          <a:prstGeom prst="rect">
            <a:avLst/>
          </a:prstGeom>
        </p:spPr>
        <p:txBody>
          <a:bodyPr anchor="t" rtlCol="false" tIns="0" lIns="0" bIns="0" rIns="0">
            <a:spAutoFit/>
          </a:bodyPr>
          <a:lstStyle/>
          <a:p>
            <a:pPr algn="l" marL="714248" indent="-178562" lvl="3">
              <a:lnSpc>
                <a:spcPts val="3186"/>
              </a:lnSpc>
              <a:buFont typeface="Arial"/>
              <a:buChar char="￭"/>
            </a:pPr>
            <a:r>
              <a:rPr lang="en-US" sz="1937">
                <a:solidFill>
                  <a:srgbClr val="151617"/>
                </a:solidFill>
                <a:latin typeface="Arimo"/>
                <a:ea typeface="Arimo"/>
                <a:cs typeface="Arimo"/>
                <a:sym typeface="Arimo"/>
              </a:rPr>
              <a:t>Efficiency: </a:t>
            </a:r>
            <a:r>
              <a:rPr lang="en-US" b="true" sz="1937">
                <a:solidFill>
                  <a:srgbClr val="151617"/>
                </a:solidFill>
                <a:latin typeface="Arimo Bold"/>
                <a:ea typeface="Arimo Bold"/>
                <a:cs typeface="Arimo Bold"/>
                <a:sym typeface="Arimo Bold"/>
              </a:rPr>
              <a:t>38%</a:t>
            </a:r>
            <a:r>
              <a:rPr lang="en-US" sz="1937">
                <a:solidFill>
                  <a:srgbClr val="151617"/>
                </a:solidFill>
                <a:latin typeface="Arimo"/>
                <a:ea typeface="Arimo"/>
                <a:cs typeface="Arimo"/>
                <a:sym typeface="Arimo"/>
              </a:rPr>
              <a:t> (thermal).</a:t>
            </a:r>
          </a:p>
        </p:txBody>
      </p:sp>
      <p:sp>
        <p:nvSpPr>
          <p:cNvPr name="TextBox 13" id="13"/>
          <p:cNvSpPr txBox="true"/>
          <p:nvPr/>
        </p:nvSpPr>
        <p:spPr>
          <a:xfrm rot="0">
            <a:off x="887611" y="5949404"/>
            <a:ext cx="16512779" cy="596205"/>
          </a:xfrm>
          <a:prstGeom prst="rect">
            <a:avLst/>
          </a:prstGeom>
        </p:spPr>
        <p:txBody>
          <a:bodyPr anchor="t" rtlCol="false" tIns="0" lIns="0" bIns="0" rIns="0">
            <a:spAutoFit/>
          </a:bodyPr>
          <a:lstStyle/>
          <a:p>
            <a:pPr algn="l">
              <a:lnSpc>
                <a:spcPts val="3186"/>
              </a:lnSpc>
            </a:pPr>
            <a:r>
              <a:rPr lang="en-US" sz="1937">
                <a:solidFill>
                  <a:srgbClr val="151617"/>
                </a:solidFill>
                <a:latin typeface="Arimo"/>
                <a:ea typeface="Arimo"/>
                <a:cs typeface="Arimo"/>
                <a:sym typeface="Arimo"/>
              </a:rPr>
              <a:t>From the thrust and fuel burn, torque output can be estimated for equivalent mechanical power.</a:t>
            </a:r>
          </a:p>
        </p:txBody>
      </p:sp>
      <p:sp>
        <p:nvSpPr>
          <p:cNvPr name="TextBox 14" id="14"/>
          <p:cNvSpPr txBox="true"/>
          <p:nvPr/>
        </p:nvSpPr>
        <p:spPr>
          <a:xfrm rot="0">
            <a:off x="887611" y="6897440"/>
            <a:ext cx="4466481" cy="424755"/>
          </a:xfrm>
          <a:prstGeom prst="rect">
            <a:avLst/>
          </a:prstGeom>
        </p:spPr>
        <p:txBody>
          <a:bodyPr anchor="t" rtlCol="false" tIns="0" lIns="0" bIns="0" rIns="0">
            <a:spAutoFit/>
          </a:bodyPr>
          <a:lstStyle/>
          <a:p>
            <a:pPr algn="l">
              <a:lnSpc>
                <a:spcPts val="3062"/>
              </a:lnSpc>
            </a:pPr>
            <a:r>
              <a:rPr lang="en-US" sz="2436" b="true">
                <a:solidFill>
                  <a:srgbClr val="151617"/>
                </a:solidFill>
                <a:latin typeface="Arimo Bold"/>
                <a:ea typeface="Arimo Bold"/>
                <a:cs typeface="Arimo Bold"/>
                <a:sym typeface="Arimo Bold"/>
              </a:rPr>
              <a:t>Axial Flux Motor Example:</a:t>
            </a:r>
          </a:p>
        </p:txBody>
      </p:sp>
      <p:sp>
        <p:nvSpPr>
          <p:cNvPr name="TextBox 15" id="15"/>
          <p:cNvSpPr txBox="true"/>
          <p:nvPr/>
        </p:nvSpPr>
        <p:spPr>
          <a:xfrm rot="0">
            <a:off x="887611" y="7512100"/>
            <a:ext cx="16512779" cy="596205"/>
          </a:xfrm>
          <a:prstGeom prst="rect">
            <a:avLst/>
          </a:prstGeom>
        </p:spPr>
        <p:txBody>
          <a:bodyPr anchor="t" rtlCol="false" tIns="0" lIns="0" bIns="0" rIns="0">
            <a:spAutoFit/>
          </a:bodyPr>
          <a:lstStyle/>
          <a:p>
            <a:pPr algn="l" marL="379798" indent="-126599" lvl="2">
              <a:lnSpc>
                <a:spcPts val="3186"/>
              </a:lnSpc>
              <a:buFont typeface="Arial"/>
              <a:buChar char="⚬"/>
            </a:pPr>
            <a:r>
              <a:rPr lang="en-US" sz="1937">
                <a:solidFill>
                  <a:srgbClr val="151617"/>
                </a:solidFill>
                <a:latin typeface="Arimo"/>
                <a:ea typeface="Arimo"/>
                <a:cs typeface="Arimo"/>
                <a:sym typeface="Arimo"/>
              </a:rPr>
              <a:t>Model: </a:t>
            </a:r>
            <a:r>
              <a:rPr lang="en-US" b="true" sz="1937">
                <a:solidFill>
                  <a:srgbClr val="151617"/>
                </a:solidFill>
                <a:latin typeface="Arimo Bold"/>
                <a:ea typeface="Arimo Bold"/>
                <a:cs typeface="Arimo Bold"/>
                <a:sym typeface="Arimo Bold"/>
              </a:rPr>
              <a:t>YASA P400R</a:t>
            </a:r>
            <a:r>
              <a:rPr lang="en-US" sz="1937">
                <a:solidFill>
                  <a:srgbClr val="151617"/>
                </a:solidFill>
                <a:latin typeface="Arimo"/>
                <a:ea typeface="Arimo"/>
                <a:cs typeface="Arimo"/>
                <a:sym typeface="Arimo"/>
              </a:rPr>
              <a:t> (widely used for electric aviation prototypes).</a:t>
            </a:r>
          </a:p>
        </p:txBody>
      </p:sp>
      <p:sp>
        <p:nvSpPr>
          <p:cNvPr name="TextBox 16" id="16"/>
          <p:cNvSpPr txBox="true"/>
          <p:nvPr/>
        </p:nvSpPr>
        <p:spPr>
          <a:xfrm rot="0">
            <a:off x="887611" y="8006506"/>
            <a:ext cx="16512779" cy="596205"/>
          </a:xfrm>
          <a:prstGeom prst="rect">
            <a:avLst/>
          </a:prstGeom>
        </p:spPr>
        <p:txBody>
          <a:bodyPr anchor="t" rtlCol="false" tIns="0" lIns="0" bIns="0" rIns="0">
            <a:spAutoFit/>
          </a:bodyPr>
          <a:lstStyle/>
          <a:p>
            <a:pPr algn="l" marL="714248" indent="-178562" lvl="3">
              <a:lnSpc>
                <a:spcPts val="3186"/>
              </a:lnSpc>
              <a:buFont typeface="Arial"/>
              <a:buChar char="￭"/>
            </a:pPr>
            <a:r>
              <a:rPr lang="en-US" sz="1937">
                <a:solidFill>
                  <a:srgbClr val="151617"/>
                </a:solidFill>
                <a:latin typeface="Arimo"/>
                <a:ea typeface="Arimo"/>
                <a:cs typeface="Arimo"/>
                <a:sym typeface="Arimo"/>
              </a:rPr>
              <a:t>Power Output: </a:t>
            </a:r>
            <a:r>
              <a:rPr lang="en-US" b="true" sz="1937">
                <a:solidFill>
                  <a:srgbClr val="151617"/>
                </a:solidFill>
                <a:latin typeface="Arimo Bold"/>
                <a:ea typeface="Arimo Bold"/>
                <a:cs typeface="Arimo Bold"/>
                <a:sym typeface="Arimo Bold"/>
              </a:rPr>
              <a:t>200 kW</a:t>
            </a:r>
            <a:r>
              <a:rPr lang="en-US" sz="1937">
                <a:solidFill>
                  <a:srgbClr val="151617"/>
                </a:solidFill>
                <a:latin typeface="Arimo"/>
                <a:ea typeface="Arimo"/>
                <a:cs typeface="Arimo"/>
                <a:sym typeface="Arimo"/>
              </a:rPr>
              <a:t>.</a:t>
            </a:r>
          </a:p>
        </p:txBody>
      </p:sp>
      <p:sp>
        <p:nvSpPr>
          <p:cNvPr name="TextBox 17" id="17"/>
          <p:cNvSpPr txBox="true"/>
          <p:nvPr/>
        </p:nvSpPr>
        <p:spPr>
          <a:xfrm rot="0">
            <a:off x="887611" y="8500914"/>
            <a:ext cx="16512779" cy="596205"/>
          </a:xfrm>
          <a:prstGeom prst="rect">
            <a:avLst/>
          </a:prstGeom>
        </p:spPr>
        <p:txBody>
          <a:bodyPr anchor="t" rtlCol="false" tIns="0" lIns="0" bIns="0" rIns="0">
            <a:spAutoFit/>
          </a:bodyPr>
          <a:lstStyle/>
          <a:p>
            <a:pPr algn="l" marL="714248" indent="-178562" lvl="3">
              <a:lnSpc>
                <a:spcPts val="3186"/>
              </a:lnSpc>
              <a:buFont typeface="Arial"/>
              <a:buChar char="￭"/>
            </a:pPr>
            <a:r>
              <a:rPr lang="en-US" sz="1937">
                <a:solidFill>
                  <a:srgbClr val="151617"/>
                </a:solidFill>
                <a:latin typeface="Arimo"/>
                <a:ea typeface="Arimo"/>
                <a:cs typeface="Arimo"/>
                <a:sym typeface="Arimo"/>
              </a:rPr>
              <a:t>Weight: </a:t>
            </a:r>
            <a:r>
              <a:rPr lang="en-US" b="true" sz="1937">
                <a:solidFill>
                  <a:srgbClr val="151617"/>
                </a:solidFill>
                <a:latin typeface="Arimo Bold"/>
                <a:ea typeface="Arimo Bold"/>
                <a:cs typeface="Arimo Bold"/>
                <a:sym typeface="Arimo Bold"/>
              </a:rPr>
              <a:t>26 kg</a:t>
            </a:r>
            <a:r>
              <a:rPr lang="en-US" sz="1937">
                <a:solidFill>
                  <a:srgbClr val="151617"/>
                </a:solidFill>
                <a:latin typeface="Arimo"/>
                <a:ea typeface="Arimo"/>
                <a:cs typeface="Arimo"/>
                <a:sym typeface="Arimo"/>
              </a:rPr>
              <a:t>.</a:t>
            </a:r>
          </a:p>
        </p:txBody>
      </p:sp>
      <p:sp>
        <p:nvSpPr>
          <p:cNvPr name="TextBox 18" id="18"/>
          <p:cNvSpPr txBox="true"/>
          <p:nvPr/>
        </p:nvSpPr>
        <p:spPr>
          <a:xfrm rot="0">
            <a:off x="887611" y="8995321"/>
            <a:ext cx="16512779" cy="596205"/>
          </a:xfrm>
          <a:prstGeom prst="rect">
            <a:avLst/>
          </a:prstGeom>
        </p:spPr>
        <p:txBody>
          <a:bodyPr anchor="t" rtlCol="false" tIns="0" lIns="0" bIns="0" rIns="0">
            <a:spAutoFit/>
          </a:bodyPr>
          <a:lstStyle/>
          <a:p>
            <a:pPr algn="l" marL="714248" indent="-178562" lvl="3">
              <a:lnSpc>
                <a:spcPts val="3186"/>
              </a:lnSpc>
              <a:buFont typeface="Arial"/>
              <a:buChar char="￭"/>
            </a:pPr>
            <a:r>
              <a:rPr lang="en-US" sz="1937">
                <a:solidFill>
                  <a:srgbClr val="151617"/>
                </a:solidFill>
                <a:latin typeface="Arimo"/>
                <a:ea typeface="Arimo"/>
                <a:cs typeface="Arimo"/>
                <a:sym typeface="Arimo"/>
              </a:rPr>
              <a:t>Efficiency: </a:t>
            </a:r>
            <a:r>
              <a:rPr lang="en-US" b="true" sz="1937">
                <a:solidFill>
                  <a:srgbClr val="151617"/>
                </a:solidFill>
                <a:latin typeface="Arimo Bold"/>
                <a:ea typeface="Arimo Bold"/>
                <a:cs typeface="Arimo Bold"/>
                <a:sym typeface="Arimo Bold"/>
              </a:rPr>
              <a:t>96%</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sp>
        <p:nvSpPr>
          <p:cNvPr name="TextBox 6" id="6"/>
          <p:cNvSpPr txBox="true"/>
          <p:nvPr/>
        </p:nvSpPr>
        <p:spPr>
          <a:xfrm rot="0">
            <a:off x="954286" y="702171"/>
            <a:ext cx="12476857" cy="558850"/>
          </a:xfrm>
          <a:prstGeom prst="rect">
            <a:avLst/>
          </a:prstGeom>
        </p:spPr>
        <p:txBody>
          <a:bodyPr anchor="t" rtlCol="false" tIns="0" lIns="0" bIns="0" rIns="0">
            <a:spAutoFit/>
          </a:bodyPr>
          <a:lstStyle/>
          <a:p>
            <a:pPr algn="l">
              <a:lnSpc>
                <a:spcPts val="3998"/>
              </a:lnSpc>
            </a:pPr>
            <a:r>
              <a:rPr lang="en-US" sz="3186" b="true">
                <a:solidFill>
                  <a:srgbClr val="151617"/>
                </a:solidFill>
                <a:latin typeface="Arimo Bold"/>
                <a:ea typeface="Arimo Bold"/>
                <a:cs typeface="Arimo Bold"/>
                <a:sym typeface="Arimo Bold"/>
              </a:rPr>
              <a:t>Efficiency Comparison                             Torque Comparision</a:t>
            </a:r>
          </a:p>
        </p:txBody>
      </p:sp>
      <p:sp>
        <p:nvSpPr>
          <p:cNvPr name="TextBox 7" id="7"/>
          <p:cNvSpPr txBox="true"/>
          <p:nvPr/>
        </p:nvSpPr>
        <p:spPr>
          <a:xfrm rot="0">
            <a:off x="954286" y="1783259"/>
            <a:ext cx="3408461" cy="483096"/>
          </a:xfrm>
          <a:prstGeom prst="rect">
            <a:avLst/>
          </a:prstGeom>
        </p:spPr>
        <p:txBody>
          <a:bodyPr anchor="t" rtlCol="false" tIns="0" lIns="0" bIns="0" rIns="0">
            <a:spAutoFit/>
          </a:bodyPr>
          <a:lstStyle/>
          <a:p>
            <a:pPr algn="l">
              <a:lnSpc>
                <a:spcPts val="3312"/>
              </a:lnSpc>
            </a:pPr>
            <a:r>
              <a:rPr lang="en-US" sz="2625" b="true">
                <a:solidFill>
                  <a:srgbClr val="151617"/>
                </a:solidFill>
                <a:latin typeface="Arimo Bold"/>
                <a:ea typeface="Arimo Bold"/>
                <a:cs typeface="Arimo Bold"/>
                <a:sym typeface="Arimo Bold"/>
              </a:rPr>
              <a:t>Jet Engine:</a:t>
            </a:r>
          </a:p>
        </p:txBody>
      </p:sp>
      <p:sp>
        <p:nvSpPr>
          <p:cNvPr name="TextBox 8" id="8"/>
          <p:cNvSpPr txBox="true"/>
          <p:nvPr/>
        </p:nvSpPr>
        <p:spPr>
          <a:xfrm rot="0">
            <a:off x="954286" y="2367557"/>
            <a:ext cx="7857084" cy="607665"/>
          </a:xfrm>
          <a:prstGeom prst="rect">
            <a:avLst/>
          </a:prstGeom>
        </p:spPr>
        <p:txBody>
          <a:bodyPr anchor="t" rtlCol="false" tIns="0" lIns="0" bIns="0" rIns="0">
            <a:spAutoFit/>
          </a:bodyPr>
          <a:lstStyle/>
          <a:p>
            <a:pPr algn="l" marL="416620" indent="-138873" lvl="2">
              <a:lnSpc>
                <a:spcPts val="3374"/>
              </a:lnSpc>
              <a:buFont typeface="Arial"/>
              <a:buChar char="⚬"/>
            </a:pPr>
            <a:r>
              <a:rPr lang="en-US" sz="2125">
                <a:solidFill>
                  <a:srgbClr val="151617"/>
                </a:solidFill>
                <a:latin typeface="Arimo"/>
                <a:ea typeface="Arimo"/>
                <a:cs typeface="Arimo"/>
                <a:sym typeface="Arimo"/>
              </a:rPr>
              <a:t>Efficiency: </a:t>
            </a:r>
            <a:r>
              <a:rPr lang="en-US" b="true" sz="2125">
                <a:solidFill>
                  <a:srgbClr val="151617"/>
                </a:solidFill>
                <a:latin typeface="Arimo Bold"/>
                <a:ea typeface="Arimo Bold"/>
                <a:cs typeface="Arimo Bold"/>
                <a:sym typeface="Arimo Bold"/>
              </a:rPr>
              <a:t>38%</a:t>
            </a:r>
            <a:r>
              <a:rPr lang="en-US" sz="2125">
                <a:solidFill>
                  <a:srgbClr val="151617"/>
                </a:solidFill>
                <a:latin typeface="Arimo"/>
                <a:ea typeface="Arimo"/>
                <a:cs typeface="Arimo"/>
                <a:sym typeface="Arimo"/>
              </a:rPr>
              <a:t>.</a:t>
            </a:r>
          </a:p>
        </p:txBody>
      </p:sp>
      <p:sp>
        <p:nvSpPr>
          <p:cNvPr name="TextBox 9" id="9"/>
          <p:cNvSpPr txBox="true"/>
          <p:nvPr/>
        </p:nvSpPr>
        <p:spPr>
          <a:xfrm rot="0">
            <a:off x="954286" y="2899172"/>
            <a:ext cx="7857084" cy="607665"/>
          </a:xfrm>
          <a:prstGeom prst="rect">
            <a:avLst/>
          </a:prstGeom>
        </p:spPr>
        <p:txBody>
          <a:bodyPr anchor="t" rtlCol="false" tIns="0" lIns="0" bIns="0" rIns="0">
            <a:spAutoFit/>
          </a:bodyPr>
          <a:lstStyle/>
          <a:p>
            <a:pPr algn="l" marL="416620" indent="-138873" lvl="2">
              <a:lnSpc>
                <a:spcPts val="3374"/>
              </a:lnSpc>
              <a:buFont typeface="Arial"/>
              <a:buChar char="⚬"/>
            </a:pPr>
            <a:r>
              <a:rPr lang="en-US" sz="2125">
                <a:solidFill>
                  <a:srgbClr val="151617"/>
                </a:solidFill>
                <a:latin typeface="Arimo"/>
                <a:ea typeface="Arimo"/>
                <a:cs typeface="Arimo"/>
                <a:sym typeface="Arimo"/>
              </a:rPr>
              <a:t>Input energy for 1 MW output:</a:t>
            </a:r>
          </a:p>
        </p:txBody>
      </p:sp>
      <p:grpSp>
        <p:nvGrpSpPr>
          <p:cNvPr name="Group 10" id="10"/>
          <p:cNvGrpSpPr/>
          <p:nvPr/>
        </p:nvGrpSpPr>
        <p:grpSpPr>
          <a:xfrm rot="0">
            <a:off x="954286" y="3813572"/>
            <a:ext cx="4165847" cy="674638"/>
            <a:chOff x="0" y="0"/>
            <a:chExt cx="5554463" cy="899517"/>
          </a:xfrm>
        </p:grpSpPr>
        <p:sp>
          <p:nvSpPr>
            <p:cNvPr name="Freeform 11" id="11" descr="preencoded.png"/>
            <p:cNvSpPr/>
            <p:nvPr/>
          </p:nvSpPr>
          <p:spPr>
            <a:xfrm flipH="false" flipV="false" rot="0">
              <a:off x="0" y="0"/>
              <a:ext cx="5554472" cy="899541"/>
            </a:xfrm>
            <a:custGeom>
              <a:avLst/>
              <a:gdLst/>
              <a:ahLst/>
              <a:cxnLst/>
              <a:rect r="r" b="b" t="t" l="l"/>
              <a:pathLst>
                <a:path h="899541" w="5554472">
                  <a:moveTo>
                    <a:pt x="0" y="0"/>
                  </a:moveTo>
                  <a:lnTo>
                    <a:pt x="5554472" y="0"/>
                  </a:lnTo>
                  <a:lnTo>
                    <a:pt x="5554472" y="899541"/>
                  </a:lnTo>
                  <a:lnTo>
                    <a:pt x="0" y="899541"/>
                  </a:lnTo>
                  <a:lnTo>
                    <a:pt x="0" y="0"/>
                  </a:lnTo>
                  <a:close/>
                </a:path>
              </a:pathLst>
            </a:custGeom>
            <a:blipFill>
              <a:blip r:embed="rId2"/>
              <a:stretch>
                <a:fillRect l="0" t="-162" r="0" b="-159"/>
              </a:stretch>
            </a:blipFill>
          </p:spPr>
        </p:sp>
      </p:grpSp>
      <p:sp>
        <p:nvSpPr>
          <p:cNvPr name="TextBox 12" id="12"/>
          <p:cNvSpPr txBox="true"/>
          <p:nvPr/>
        </p:nvSpPr>
        <p:spPr>
          <a:xfrm rot="0">
            <a:off x="954286" y="4737795"/>
            <a:ext cx="3408461" cy="483096"/>
          </a:xfrm>
          <a:prstGeom prst="rect">
            <a:avLst/>
          </a:prstGeom>
        </p:spPr>
        <p:txBody>
          <a:bodyPr anchor="t" rtlCol="false" tIns="0" lIns="0" bIns="0" rIns="0">
            <a:spAutoFit/>
          </a:bodyPr>
          <a:lstStyle/>
          <a:p>
            <a:pPr algn="l">
              <a:lnSpc>
                <a:spcPts val="3312"/>
              </a:lnSpc>
            </a:pPr>
            <a:r>
              <a:rPr lang="en-US" sz="2625" b="true">
                <a:solidFill>
                  <a:srgbClr val="151617"/>
                </a:solidFill>
                <a:latin typeface="Arimo Bold"/>
                <a:ea typeface="Arimo Bold"/>
                <a:cs typeface="Arimo Bold"/>
                <a:sym typeface="Arimo Bold"/>
              </a:rPr>
              <a:t>Axial Flux Motor:</a:t>
            </a:r>
          </a:p>
        </p:txBody>
      </p:sp>
      <p:sp>
        <p:nvSpPr>
          <p:cNvPr name="TextBox 13" id="13"/>
          <p:cNvSpPr txBox="true"/>
          <p:nvPr/>
        </p:nvSpPr>
        <p:spPr>
          <a:xfrm rot="0">
            <a:off x="954286" y="5322094"/>
            <a:ext cx="7857084" cy="607665"/>
          </a:xfrm>
          <a:prstGeom prst="rect">
            <a:avLst/>
          </a:prstGeom>
        </p:spPr>
        <p:txBody>
          <a:bodyPr anchor="t" rtlCol="false" tIns="0" lIns="0" bIns="0" rIns="0">
            <a:spAutoFit/>
          </a:bodyPr>
          <a:lstStyle/>
          <a:p>
            <a:pPr algn="l" marL="416620" indent="-138873" lvl="2">
              <a:lnSpc>
                <a:spcPts val="3374"/>
              </a:lnSpc>
              <a:buFont typeface="Arial"/>
              <a:buChar char="⚬"/>
            </a:pPr>
            <a:r>
              <a:rPr lang="en-US" sz="2125">
                <a:solidFill>
                  <a:srgbClr val="151617"/>
                </a:solidFill>
                <a:latin typeface="Arimo"/>
                <a:ea typeface="Arimo"/>
                <a:cs typeface="Arimo"/>
                <a:sym typeface="Arimo"/>
              </a:rPr>
              <a:t>Efficiency: </a:t>
            </a:r>
            <a:r>
              <a:rPr lang="en-US" b="true" sz="2125">
                <a:solidFill>
                  <a:srgbClr val="151617"/>
                </a:solidFill>
                <a:latin typeface="Arimo Bold"/>
                <a:ea typeface="Arimo Bold"/>
                <a:cs typeface="Arimo Bold"/>
                <a:sym typeface="Arimo Bold"/>
              </a:rPr>
              <a:t>96%</a:t>
            </a:r>
            <a:r>
              <a:rPr lang="en-US" sz="2125">
                <a:solidFill>
                  <a:srgbClr val="151617"/>
                </a:solidFill>
                <a:latin typeface="Arimo"/>
                <a:ea typeface="Arimo"/>
                <a:cs typeface="Arimo"/>
                <a:sym typeface="Arimo"/>
              </a:rPr>
              <a:t>.</a:t>
            </a:r>
          </a:p>
        </p:txBody>
      </p:sp>
      <p:sp>
        <p:nvSpPr>
          <p:cNvPr name="TextBox 14" id="14"/>
          <p:cNvSpPr txBox="true"/>
          <p:nvPr/>
        </p:nvSpPr>
        <p:spPr>
          <a:xfrm rot="0">
            <a:off x="954286" y="5853708"/>
            <a:ext cx="7857084" cy="607665"/>
          </a:xfrm>
          <a:prstGeom prst="rect">
            <a:avLst/>
          </a:prstGeom>
        </p:spPr>
        <p:txBody>
          <a:bodyPr anchor="t" rtlCol="false" tIns="0" lIns="0" bIns="0" rIns="0">
            <a:spAutoFit/>
          </a:bodyPr>
          <a:lstStyle/>
          <a:p>
            <a:pPr algn="l" marL="416620" indent="-138873" lvl="2">
              <a:lnSpc>
                <a:spcPts val="3374"/>
              </a:lnSpc>
              <a:buFont typeface="Arial"/>
              <a:buChar char="⚬"/>
            </a:pPr>
            <a:r>
              <a:rPr lang="en-US" sz="2125">
                <a:solidFill>
                  <a:srgbClr val="151617"/>
                </a:solidFill>
                <a:latin typeface="Arimo"/>
                <a:ea typeface="Arimo"/>
                <a:cs typeface="Arimo"/>
                <a:sym typeface="Arimo"/>
              </a:rPr>
              <a:t>Input energy for 1 MW output:</a:t>
            </a:r>
          </a:p>
        </p:txBody>
      </p:sp>
      <p:grpSp>
        <p:nvGrpSpPr>
          <p:cNvPr name="Group 15" id="15"/>
          <p:cNvGrpSpPr/>
          <p:nvPr/>
        </p:nvGrpSpPr>
        <p:grpSpPr>
          <a:xfrm rot="0">
            <a:off x="954286" y="6768108"/>
            <a:ext cx="4256782" cy="605581"/>
            <a:chOff x="0" y="0"/>
            <a:chExt cx="5675709" cy="807441"/>
          </a:xfrm>
        </p:grpSpPr>
        <p:sp>
          <p:nvSpPr>
            <p:cNvPr name="Freeform 16" id="16" descr="preencoded.png"/>
            <p:cNvSpPr/>
            <p:nvPr/>
          </p:nvSpPr>
          <p:spPr>
            <a:xfrm flipH="false" flipV="false" rot="0">
              <a:off x="0" y="0"/>
              <a:ext cx="5675757" cy="807466"/>
            </a:xfrm>
            <a:custGeom>
              <a:avLst/>
              <a:gdLst/>
              <a:ahLst/>
              <a:cxnLst/>
              <a:rect r="r" b="b" t="t" l="l"/>
              <a:pathLst>
                <a:path h="807466" w="5675757">
                  <a:moveTo>
                    <a:pt x="0" y="0"/>
                  </a:moveTo>
                  <a:lnTo>
                    <a:pt x="5675757" y="0"/>
                  </a:lnTo>
                  <a:lnTo>
                    <a:pt x="5675757" y="807466"/>
                  </a:lnTo>
                  <a:lnTo>
                    <a:pt x="0" y="807466"/>
                  </a:lnTo>
                  <a:lnTo>
                    <a:pt x="0" y="0"/>
                  </a:lnTo>
                  <a:close/>
                </a:path>
              </a:pathLst>
            </a:custGeom>
            <a:blipFill>
              <a:blip r:embed="rId3"/>
              <a:stretch>
                <a:fillRect l="0" t="-321" r="0" b="-318"/>
              </a:stretch>
            </a:blipFill>
          </p:spPr>
        </p:sp>
      </p:grpSp>
      <p:sp>
        <p:nvSpPr>
          <p:cNvPr name="TextBox 17" id="17"/>
          <p:cNvSpPr txBox="true"/>
          <p:nvPr/>
        </p:nvSpPr>
        <p:spPr>
          <a:xfrm rot="0">
            <a:off x="954286" y="7508974"/>
            <a:ext cx="7857084" cy="1043880"/>
          </a:xfrm>
          <a:prstGeom prst="rect">
            <a:avLst/>
          </a:prstGeom>
        </p:spPr>
        <p:txBody>
          <a:bodyPr anchor="t" rtlCol="false" tIns="0" lIns="0" bIns="0" rIns="0">
            <a:spAutoFit/>
          </a:bodyPr>
          <a:lstStyle/>
          <a:p>
            <a:pPr algn="l">
              <a:lnSpc>
                <a:spcPts val="3374"/>
              </a:lnSpc>
            </a:pPr>
            <a:r>
              <a:rPr lang="en-US" sz="2125">
                <a:solidFill>
                  <a:srgbClr val="151617"/>
                </a:solidFill>
                <a:latin typeface="Arimo"/>
                <a:ea typeface="Arimo"/>
                <a:cs typeface="Arimo"/>
                <a:sym typeface="Arimo"/>
              </a:rPr>
              <a:t>Energy Savings=2632−1041.7≈1590 kW ( 60% less energy input required).</a:t>
            </a:r>
          </a:p>
        </p:txBody>
      </p:sp>
      <p:sp>
        <p:nvSpPr>
          <p:cNvPr name="TextBox 18" id="18"/>
          <p:cNvSpPr txBox="true"/>
          <p:nvPr/>
        </p:nvSpPr>
        <p:spPr>
          <a:xfrm rot="0">
            <a:off x="9486156" y="1783259"/>
            <a:ext cx="3408461" cy="483096"/>
          </a:xfrm>
          <a:prstGeom prst="rect">
            <a:avLst/>
          </a:prstGeom>
        </p:spPr>
        <p:txBody>
          <a:bodyPr anchor="t" rtlCol="false" tIns="0" lIns="0" bIns="0" rIns="0">
            <a:spAutoFit/>
          </a:bodyPr>
          <a:lstStyle/>
          <a:p>
            <a:pPr algn="l">
              <a:lnSpc>
                <a:spcPts val="3312"/>
              </a:lnSpc>
            </a:pPr>
            <a:r>
              <a:rPr lang="en-US" sz="2625" b="true">
                <a:solidFill>
                  <a:srgbClr val="151617"/>
                </a:solidFill>
                <a:latin typeface="Arimo Bold"/>
                <a:ea typeface="Arimo Bold"/>
                <a:cs typeface="Arimo Bold"/>
                <a:sym typeface="Arimo Bold"/>
              </a:rPr>
              <a:t>Jet Engine:</a:t>
            </a:r>
          </a:p>
        </p:txBody>
      </p:sp>
      <p:sp>
        <p:nvSpPr>
          <p:cNvPr name="TextBox 19" id="19"/>
          <p:cNvSpPr txBox="true"/>
          <p:nvPr/>
        </p:nvSpPr>
        <p:spPr>
          <a:xfrm rot="0">
            <a:off x="9486156" y="2367557"/>
            <a:ext cx="7857084" cy="607665"/>
          </a:xfrm>
          <a:prstGeom prst="rect">
            <a:avLst/>
          </a:prstGeom>
        </p:spPr>
        <p:txBody>
          <a:bodyPr anchor="t" rtlCol="false" tIns="0" lIns="0" bIns="0" rIns="0">
            <a:spAutoFit/>
          </a:bodyPr>
          <a:lstStyle/>
          <a:p>
            <a:pPr algn="l" marL="416620" indent="-138873" lvl="2">
              <a:lnSpc>
                <a:spcPts val="3374"/>
              </a:lnSpc>
              <a:buFont typeface="Arial"/>
              <a:buChar char="⚬"/>
            </a:pPr>
            <a:r>
              <a:rPr lang="en-US" sz="2125">
                <a:solidFill>
                  <a:srgbClr val="151617"/>
                </a:solidFill>
                <a:latin typeface="Arimo"/>
                <a:ea typeface="Arimo"/>
                <a:cs typeface="Arimo"/>
                <a:sym typeface="Arimo"/>
              </a:rPr>
              <a:t>Approximation: Propeller speed ~2000 RPM (209 rad/s).</a:t>
            </a:r>
          </a:p>
        </p:txBody>
      </p:sp>
      <p:sp>
        <p:nvSpPr>
          <p:cNvPr name="TextBox 20" id="20"/>
          <p:cNvSpPr txBox="true"/>
          <p:nvPr/>
        </p:nvSpPr>
        <p:spPr>
          <a:xfrm rot="0">
            <a:off x="9486156" y="2899172"/>
            <a:ext cx="7857084" cy="607665"/>
          </a:xfrm>
          <a:prstGeom prst="rect">
            <a:avLst/>
          </a:prstGeom>
        </p:spPr>
        <p:txBody>
          <a:bodyPr anchor="t" rtlCol="false" tIns="0" lIns="0" bIns="0" rIns="0">
            <a:spAutoFit/>
          </a:bodyPr>
          <a:lstStyle/>
          <a:p>
            <a:pPr algn="l" marL="416620" indent="-138873" lvl="2">
              <a:lnSpc>
                <a:spcPts val="3374"/>
              </a:lnSpc>
              <a:buFont typeface="Arial"/>
              <a:buChar char="⚬"/>
            </a:pPr>
            <a:r>
              <a:rPr lang="en-US" sz="2125">
                <a:solidFill>
                  <a:srgbClr val="151617"/>
                </a:solidFill>
                <a:latin typeface="Arimo"/>
                <a:ea typeface="Arimo"/>
                <a:cs typeface="Arimo"/>
                <a:sym typeface="Arimo"/>
              </a:rPr>
              <a:t>Torque output:</a:t>
            </a:r>
          </a:p>
        </p:txBody>
      </p:sp>
      <p:grpSp>
        <p:nvGrpSpPr>
          <p:cNvPr name="Group 21" id="21"/>
          <p:cNvGrpSpPr/>
          <p:nvPr/>
        </p:nvGrpSpPr>
        <p:grpSpPr>
          <a:xfrm rot="0">
            <a:off x="9486156" y="3813572"/>
            <a:ext cx="3060055" cy="685354"/>
            <a:chOff x="0" y="0"/>
            <a:chExt cx="4080073" cy="913805"/>
          </a:xfrm>
        </p:grpSpPr>
        <p:sp>
          <p:nvSpPr>
            <p:cNvPr name="Freeform 22" id="22" descr="preencoded.png"/>
            <p:cNvSpPr/>
            <p:nvPr/>
          </p:nvSpPr>
          <p:spPr>
            <a:xfrm flipH="false" flipV="false" rot="0">
              <a:off x="0" y="0"/>
              <a:ext cx="4080129" cy="913765"/>
            </a:xfrm>
            <a:custGeom>
              <a:avLst/>
              <a:gdLst/>
              <a:ahLst/>
              <a:cxnLst/>
              <a:rect r="r" b="b" t="t" l="l"/>
              <a:pathLst>
                <a:path h="913765" w="4080129">
                  <a:moveTo>
                    <a:pt x="0" y="0"/>
                  </a:moveTo>
                  <a:lnTo>
                    <a:pt x="4080129" y="0"/>
                  </a:lnTo>
                  <a:lnTo>
                    <a:pt x="4080129" y="913765"/>
                  </a:lnTo>
                  <a:lnTo>
                    <a:pt x="0" y="913765"/>
                  </a:lnTo>
                  <a:lnTo>
                    <a:pt x="0" y="0"/>
                  </a:lnTo>
                  <a:close/>
                </a:path>
              </a:pathLst>
            </a:custGeom>
            <a:blipFill>
              <a:blip r:embed="rId4"/>
              <a:stretch>
                <a:fillRect l="0" t="-73" r="1" b="-78"/>
              </a:stretch>
            </a:blipFill>
          </p:spPr>
        </p:sp>
      </p:grpSp>
      <p:sp>
        <p:nvSpPr>
          <p:cNvPr name="TextBox 23" id="23"/>
          <p:cNvSpPr txBox="true"/>
          <p:nvPr/>
        </p:nvSpPr>
        <p:spPr>
          <a:xfrm rot="0">
            <a:off x="9486156" y="4748510"/>
            <a:ext cx="3408461" cy="483096"/>
          </a:xfrm>
          <a:prstGeom prst="rect">
            <a:avLst/>
          </a:prstGeom>
        </p:spPr>
        <p:txBody>
          <a:bodyPr anchor="t" rtlCol="false" tIns="0" lIns="0" bIns="0" rIns="0">
            <a:spAutoFit/>
          </a:bodyPr>
          <a:lstStyle/>
          <a:p>
            <a:pPr algn="l">
              <a:lnSpc>
                <a:spcPts val="3312"/>
              </a:lnSpc>
            </a:pPr>
            <a:r>
              <a:rPr lang="en-US" sz="2625" b="true">
                <a:solidFill>
                  <a:srgbClr val="151617"/>
                </a:solidFill>
                <a:latin typeface="Arimo Bold"/>
                <a:ea typeface="Arimo Bold"/>
                <a:cs typeface="Arimo Bold"/>
                <a:sym typeface="Arimo Bold"/>
              </a:rPr>
              <a:t>Axial Flux Motor: </a:t>
            </a:r>
          </a:p>
        </p:txBody>
      </p:sp>
      <p:sp>
        <p:nvSpPr>
          <p:cNvPr name="TextBox 24" id="24"/>
          <p:cNvSpPr txBox="true"/>
          <p:nvPr/>
        </p:nvSpPr>
        <p:spPr>
          <a:xfrm rot="0">
            <a:off x="9486156" y="5332809"/>
            <a:ext cx="7857084" cy="607665"/>
          </a:xfrm>
          <a:prstGeom prst="rect">
            <a:avLst/>
          </a:prstGeom>
        </p:spPr>
        <p:txBody>
          <a:bodyPr anchor="t" rtlCol="false" tIns="0" lIns="0" bIns="0" rIns="0">
            <a:spAutoFit/>
          </a:bodyPr>
          <a:lstStyle/>
          <a:p>
            <a:pPr algn="l">
              <a:lnSpc>
                <a:spcPts val="3374"/>
              </a:lnSpc>
            </a:pPr>
            <a:r>
              <a:rPr lang="en-US" sz="2125">
                <a:solidFill>
                  <a:srgbClr val="151617"/>
                </a:solidFill>
                <a:latin typeface="Arimo"/>
                <a:ea typeface="Arimo"/>
                <a:cs typeface="Arimo"/>
                <a:sym typeface="Arimo"/>
              </a:rPr>
              <a:t>Torque density: 80 Nm/kg (YASA P400R).</a:t>
            </a:r>
          </a:p>
        </p:txBody>
      </p:sp>
      <p:sp>
        <p:nvSpPr>
          <p:cNvPr name="TextBox 25" id="25"/>
          <p:cNvSpPr txBox="true"/>
          <p:nvPr/>
        </p:nvSpPr>
        <p:spPr>
          <a:xfrm rot="0">
            <a:off x="9486156" y="6014294"/>
            <a:ext cx="7857084" cy="607665"/>
          </a:xfrm>
          <a:prstGeom prst="rect">
            <a:avLst/>
          </a:prstGeom>
        </p:spPr>
        <p:txBody>
          <a:bodyPr anchor="t" rtlCol="false" tIns="0" lIns="0" bIns="0" rIns="0">
            <a:spAutoFit/>
          </a:bodyPr>
          <a:lstStyle/>
          <a:p>
            <a:pPr algn="l">
              <a:lnSpc>
                <a:spcPts val="3374"/>
              </a:lnSpc>
            </a:pPr>
            <a:r>
              <a:rPr lang="en-US" sz="2125">
                <a:solidFill>
                  <a:srgbClr val="151617"/>
                </a:solidFill>
                <a:latin typeface="Arimo"/>
                <a:ea typeface="Arimo"/>
                <a:cs typeface="Arimo"/>
                <a:sym typeface="Arimo"/>
              </a:rPr>
              <a:t> Weight for 1 MW: 130 kg. </a:t>
            </a:r>
          </a:p>
        </p:txBody>
      </p:sp>
      <p:sp>
        <p:nvSpPr>
          <p:cNvPr name="TextBox 26" id="26"/>
          <p:cNvSpPr txBox="true"/>
          <p:nvPr/>
        </p:nvSpPr>
        <p:spPr>
          <a:xfrm rot="0">
            <a:off x="9486156" y="6695777"/>
            <a:ext cx="7857084" cy="1043880"/>
          </a:xfrm>
          <a:prstGeom prst="rect">
            <a:avLst/>
          </a:prstGeom>
        </p:spPr>
        <p:txBody>
          <a:bodyPr anchor="t" rtlCol="false" tIns="0" lIns="0" bIns="0" rIns="0">
            <a:spAutoFit/>
          </a:bodyPr>
          <a:lstStyle/>
          <a:p>
            <a:pPr algn="just">
              <a:lnSpc>
                <a:spcPts val="3374"/>
              </a:lnSpc>
            </a:pPr>
            <a:r>
              <a:rPr lang="en-US" sz="2125">
                <a:solidFill>
                  <a:srgbClr val="151617"/>
                </a:solidFill>
                <a:latin typeface="Arimo"/>
                <a:ea typeface="Arimo"/>
                <a:cs typeface="Arimo"/>
                <a:sym typeface="Arimo"/>
              </a:rPr>
              <a:t>Torque output: = Torque Density × Weight = 80 × 130 = 10,400   Nm . </a:t>
            </a:r>
          </a:p>
          <a:p>
            <a:pPr algn="just">
              <a:lnSpc>
                <a:spcPts val="3374"/>
              </a:lnSpc>
            </a:pPr>
            <a:r>
              <a:rPr lang="en-US" sz="2125">
                <a:solidFill>
                  <a:srgbClr val="151617"/>
                </a:solidFill>
                <a:latin typeface="Arimo"/>
                <a:ea typeface="Arimo"/>
                <a:cs typeface="Arimo"/>
                <a:sym typeface="Arimo"/>
              </a:rPr>
              <a:t>T=Torque Density×Weight=80×130=10,400Nm.</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6" id="6"/>
          <p:cNvGrpSpPr/>
          <p:nvPr/>
        </p:nvGrpSpPr>
        <p:grpSpPr>
          <a:xfrm rot="0">
            <a:off x="1001762" y="1752154"/>
            <a:ext cx="3537966" cy="812864"/>
            <a:chOff x="0" y="0"/>
            <a:chExt cx="4717288" cy="1083818"/>
          </a:xfrm>
        </p:grpSpPr>
        <p:sp>
          <p:nvSpPr>
            <p:cNvPr name="Freeform 7" id="7"/>
            <p:cNvSpPr/>
            <p:nvPr/>
          </p:nvSpPr>
          <p:spPr>
            <a:xfrm flipH="false" flipV="false" rot="0">
              <a:off x="0" y="0"/>
              <a:ext cx="4717288" cy="1083818"/>
            </a:xfrm>
            <a:custGeom>
              <a:avLst/>
              <a:gdLst/>
              <a:ahLst/>
              <a:cxnLst/>
              <a:rect r="r" b="b" t="t" l="l"/>
              <a:pathLst>
                <a:path h="1083818" w="4717288">
                  <a:moveTo>
                    <a:pt x="0" y="0"/>
                  </a:moveTo>
                  <a:lnTo>
                    <a:pt x="4717288" y="0"/>
                  </a:lnTo>
                  <a:lnTo>
                    <a:pt x="4717288" y="1083818"/>
                  </a:lnTo>
                  <a:lnTo>
                    <a:pt x="0" y="1083818"/>
                  </a:lnTo>
                  <a:close/>
                </a:path>
              </a:pathLst>
            </a:custGeom>
            <a:solidFill>
              <a:srgbClr val="FFFFFF">
                <a:alpha val="3922"/>
              </a:srgbClr>
            </a:solidFill>
          </p:spPr>
        </p:sp>
      </p:grpSp>
      <p:graphicFrame>
        <p:nvGraphicFramePr>
          <p:cNvPr name="Table 8" id="8"/>
          <p:cNvGraphicFramePr>
            <a:graphicFrameLocks noGrp="true"/>
          </p:cNvGraphicFramePr>
          <p:nvPr/>
        </p:nvGraphicFramePr>
        <p:xfrm>
          <a:off x="3785682" y="1282538"/>
          <a:ext cx="11836400" cy="6769100"/>
        </p:xfrm>
        <a:graphic>
          <a:graphicData uri="http://schemas.openxmlformats.org/drawingml/2006/table">
            <a:tbl>
              <a:tblPr/>
              <a:tblGrid>
                <a:gridCol w="2959100"/>
                <a:gridCol w="2959100"/>
                <a:gridCol w="2959100"/>
                <a:gridCol w="2959100"/>
              </a:tblGrid>
              <a:tr h="2038068">
                <a:tc>
                  <a:txBody>
                    <a:bodyPr anchor="t" rtlCol="false"/>
                    <a:lstStyle/>
                    <a:p>
                      <a:pPr algn="l">
                        <a:lnSpc>
                          <a:spcPts val="2699"/>
                        </a:lnSpc>
                        <a:defRPr/>
                      </a:pPr>
                      <a:r>
                        <a:rPr lang="en-US" sz="2249" b="true">
                          <a:solidFill>
                            <a:srgbClr val="0D0D0D"/>
                          </a:solidFill>
                          <a:latin typeface="Arimo Bold"/>
                          <a:ea typeface="Arimo Bold"/>
                          <a:cs typeface="Arimo Bold"/>
                          <a:sym typeface="Arimo Bold"/>
                        </a:rPr>
                        <a:t>\</a:t>
                      </a:r>
                      <a:endParaRPr lang="en-US" sz="1100"/>
                    </a:p>
                    <a:p>
                      <a:pPr algn="l">
                        <a:lnSpc>
                          <a:spcPts val="2699"/>
                        </a:lnSpc>
                      </a:pPr>
                      <a:r>
                        <a:rPr lang="en-US" sz="2249" b="true">
                          <a:solidFill>
                            <a:srgbClr val="0D0D0D"/>
                          </a:solidFill>
                          <a:latin typeface="Arimo Bold"/>
                          <a:ea typeface="Arimo Bold"/>
                          <a:cs typeface="Arimo Bold"/>
                          <a:sym typeface="Arimo Bold"/>
                        </a:rPr>
                        <a:t>]’</a:t>
                      </a:r>
                    </a:p>
                    <a:p>
                      <a:pPr algn="l">
                        <a:lnSpc>
                          <a:spcPts val="2699"/>
                        </a:lnSpc>
                      </a:pPr>
                    </a:p>
                    <a:p>
                      <a:pPr algn="l">
                        <a:lnSpc>
                          <a:spcPts val="2699"/>
                        </a:lnSpc>
                      </a:pPr>
                      <a:r>
                        <a:rPr lang="en-US" sz="2249" b="true">
                          <a:solidFill>
                            <a:srgbClr val="FFFFFF"/>
                          </a:solidFill>
                          <a:latin typeface="Arimo Bold"/>
                          <a:ea typeface="Arimo Bold"/>
                          <a:cs typeface="Arimo Bold"/>
                          <a:sym typeface="Arimo Bold"/>
                        </a:rPr>
                        <a:t>    PARAMETER</a:t>
                      </a:r>
                      <a:r>
                        <a:rPr lang="en-US" sz="2249" b="true">
                          <a:solidFill>
                            <a:srgbClr val="0D0D0D"/>
                          </a:solidFill>
                          <a:latin typeface="Arimo Bold"/>
                          <a:ea typeface="Arimo Bold"/>
                          <a:cs typeface="Arimo Bold"/>
                          <a:sym typeface="Arimo Bold"/>
                        </a:rPr>
                        <a:t>eteer</a:t>
                      </a:r>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000000"/>
                    </a:solidFill>
                  </a:tcPr>
                </a:tc>
                <a:tc>
                  <a:txBody>
                    <a:bodyPr anchor="t" rtlCol="false"/>
                    <a:lstStyle/>
                    <a:p>
                      <a:pPr algn="l">
                        <a:lnSpc>
                          <a:spcPts val="2699"/>
                        </a:lnSpc>
                        <a:defRPr/>
                      </a:pPr>
                      <a:endParaRPr lang="en-US" sz="1100"/>
                    </a:p>
                    <a:p>
                      <a:pPr algn="l">
                        <a:lnSpc>
                          <a:spcPts val="2699"/>
                        </a:lnSpc>
                      </a:pPr>
                    </a:p>
                    <a:p>
                      <a:pPr algn="l">
                        <a:lnSpc>
                          <a:spcPts val="2699"/>
                        </a:lnSpc>
                      </a:pPr>
                    </a:p>
                    <a:p>
                      <a:pPr algn="l">
                        <a:lnSpc>
                          <a:spcPts val="2699"/>
                        </a:lnSpc>
                      </a:pPr>
                      <a:r>
                        <a:rPr lang="en-US" sz="2249" b="true">
                          <a:solidFill>
                            <a:srgbClr val="FFFFFF"/>
                          </a:solidFill>
                          <a:latin typeface="Arimo Bold"/>
                          <a:ea typeface="Arimo Bold"/>
                          <a:cs typeface="Arimo Bold"/>
                          <a:sym typeface="Arimo Bold"/>
                        </a:rPr>
                        <a:t>   JET ENGINE</a:t>
                      </a:r>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000000"/>
                    </a:solidFill>
                  </a:tcPr>
                </a:tc>
                <a:tc>
                  <a:txBody>
                    <a:bodyPr anchor="t" rtlCol="false"/>
                    <a:lstStyle/>
                    <a:p>
                      <a:pPr algn="l">
                        <a:lnSpc>
                          <a:spcPts val="2699"/>
                        </a:lnSpc>
                        <a:defRPr/>
                      </a:pPr>
                      <a:endParaRPr lang="en-US" sz="1100"/>
                    </a:p>
                    <a:p>
                      <a:pPr algn="l">
                        <a:lnSpc>
                          <a:spcPts val="2699"/>
                        </a:lnSpc>
                      </a:pPr>
                    </a:p>
                    <a:p>
                      <a:pPr algn="l">
                        <a:lnSpc>
                          <a:spcPts val="2699"/>
                        </a:lnSpc>
                      </a:pPr>
                    </a:p>
                    <a:p>
                      <a:pPr algn="l">
                        <a:lnSpc>
                          <a:spcPts val="2699"/>
                        </a:lnSpc>
                      </a:pPr>
                      <a:r>
                        <a:rPr lang="en-US" b="true" sz="2249" spc="21">
                          <a:solidFill>
                            <a:srgbClr val="FFFFFF"/>
                          </a:solidFill>
                          <a:latin typeface="Arimo Bold"/>
                          <a:ea typeface="Arimo Bold"/>
                          <a:cs typeface="Arimo Bold"/>
                          <a:sym typeface="Arimo Bold"/>
                        </a:rPr>
                        <a:t>   AXIAL FLUX MOTOR </a:t>
                      </a:r>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000000"/>
                    </a:solidFill>
                  </a:tcPr>
                </a:tc>
                <a:tc>
                  <a:txBody>
                    <a:bodyPr anchor="t" rtlCol="false"/>
                    <a:lstStyle/>
                    <a:p>
                      <a:pPr algn="l">
                        <a:lnSpc>
                          <a:spcPts val="2699"/>
                        </a:lnSpc>
                        <a:defRPr/>
                      </a:pPr>
                      <a:endParaRPr lang="en-US" sz="1100"/>
                    </a:p>
                    <a:p>
                      <a:pPr algn="l">
                        <a:lnSpc>
                          <a:spcPts val="2699"/>
                        </a:lnSpc>
                      </a:pPr>
                    </a:p>
                    <a:p>
                      <a:pPr algn="l">
                        <a:lnSpc>
                          <a:spcPts val="2699"/>
                        </a:lnSpc>
                      </a:pPr>
                    </a:p>
                    <a:p>
                      <a:pPr algn="l">
                        <a:lnSpc>
                          <a:spcPts val="2699"/>
                        </a:lnSpc>
                      </a:pPr>
                      <a:r>
                        <a:rPr lang="en-US" b="true" sz="2249" spc="21">
                          <a:solidFill>
                            <a:srgbClr val="FFFFFF"/>
                          </a:solidFill>
                          <a:latin typeface="Arimo Bold"/>
                          <a:ea typeface="Arimo Bold"/>
                          <a:cs typeface="Arimo Bold"/>
                          <a:sym typeface="Arimo Bold"/>
                        </a:rPr>
                        <a:t>   ADVANTAGE</a:t>
                      </a:r>
                    </a:p>
                    <a:p>
                      <a:pPr algn="l">
                        <a:lnSpc>
                          <a:spcPts val="2699"/>
                        </a:lnSpc>
                      </a:pPr>
                    </a:p>
                    <a:p>
                      <a:pPr algn="l">
                        <a:lnSpc>
                          <a:spcPts val="2699"/>
                        </a:lnSpc>
                      </a:pPr>
                    </a:p>
                    <a:p>
                      <a:pPr algn="l">
                        <a:lnSpc>
                          <a:spcPts val="2699"/>
                        </a:lnSpc>
                      </a:pPr>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000000"/>
                    </a:solidFill>
                  </a:tcPr>
                </a:tc>
              </a:tr>
              <a:tr h="1577011">
                <a:tc>
                  <a:txBody>
                    <a:bodyPr anchor="t" rtlCol="false"/>
                    <a:lstStyle/>
                    <a:p>
                      <a:pPr algn="l">
                        <a:lnSpc>
                          <a:spcPts val="2699"/>
                        </a:lnSpc>
                        <a:defRPr/>
                      </a:pPr>
                      <a:endParaRPr lang="en-US" sz="1100"/>
                    </a:p>
                    <a:p>
                      <a:pPr algn="l">
                        <a:lnSpc>
                          <a:spcPts val="2699"/>
                        </a:lnSpc>
                      </a:pPr>
                    </a:p>
                    <a:p>
                      <a:pPr algn="l">
                        <a:lnSpc>
                          <a:spcPts val="2699"/>
                        </a:lnSpc>
                      </a:pPr>
                      <a:r>
                        <a:rPr lang="en-US" sz="2249" spc="21">
                          <a:solidFill>
                            <a:srgbClr val="000000"/>
                          </a:solidFill>
                          <a:latin typeface="Arimo"/>
                          <a:ea typeface="Arimo"/>
                          <a:cs typeface="Arimo"/>
                          <a:sym typeface="Arimo"/>
                        </a:rPr>
                        <a:t>     </a:t>
                      </a:r>
                      <a:r>
                        <a:rPr lang="en-US" b="true" sz="2249" spc="21">
                          <a:solidFill>
                            <a:srgbClr val="000000"/>
                          </a:solidFill>
                          <a:latin typeface="Arimo Bold"/>
                          <a:ea typeface="Arimo Bold"/>
                          <a:cs typeface="Arimo Bold"/>
                          <a:sym typeface="Arimo Bold"/>
                        </a:rPr>
                        <a:t>EFFICIENCY</a:t>
                      </a:r>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CBCB"/>
                    </a:solidFill>
                  </a:tcPr>
                </a:tc>
                <a:tc>
                  <a:txBody>
                    <a:bodyPr anchor="t" rtlCol="false"/>
                    <a:lstStyle/>
                    <a:p>
                      <a:pPr algn="l">
                        <a:lnSpc>
                          <a:spcPts val="2699"/>
                        </a:lnSpc>
                        <a:defRPr/>
                      </a:pPr>
                      <a:endParaRPr lang="en-US" sz="1100"/>
                    </a:p>
                    <a:p>
                      <a:pPr algn="l">
                        <a:lnSpc>
                          <a:spcPts val="2699"/>
                        </a:lnSpc>
                      </a:pPr>
                    </a:p>
                    <a:p>
                      <a:pPr algn="l">
                        <a:lnSpc>
                          <a:spcPts val="2699"/>
                        </a:lnSpc>
                      </a:pPr>
                      <a:r>
                        <a:rPr lang="en-US" sz="2249" spc="21">
                          <a:solidFill>
                            <a:srgbClr val="000000"/>
                          </a:solidFill>
                          <a:latin typeface="TT Rounds Condensed"/>
                          <a:ea typeface="TT Rounds Condensed"/>
                          <a:cs typeface="TT Rounds Condensed"/>
                          <a:sym typeface="TT Rounds Condensed"/>
                        </a:rPr>
                        <a:t>  ~</a:t>
                      </a:r>
                      <a:r>
                        <a:rPr lang="en-US" b="true" sz="2249" spc="21">
                          <a:solidFill>
                            <a:srgbClr val="000000"/>
                          </a:solidFill>
                          <a:latin typeface="TT Rounds Condensed Bold"/>
                          <a:ea typeface="TT Rounds Condensed Bold"/>
                          <a:cs typeface="TT Rounds Condensed Bold"/>
                          <a:sym typeface="TT Rounds Condensed Bold"/>
                        </a:rPr>
                        <a:t>35</a:t>
                      </a:r>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CBCB"/>
                    </a:solidFill>
                  </a:tcPr>
                </a:tc>
                <a:tc>
                  <a:txBody>
                    <a:bodyPr anchor="t" rtlCol="false"/>
                    <a:lstStyle/>
                    <a:p>
                      <a:pPr algn="l">
                        <a:lnSpc>
                          <a:spcPts val="2699"/>
                        </a:lnSpc>
                        <a:defRPr/>
                      </a:pPr>
                      <a:endParaRPr lang="en-US" sz="1100"/>
                    </a:p>
                    <a:p>
                      <a:pPr algn="l">
                        <a:lnSpc>
                          <a:spcPts val="2699"/>
                        </a:lnSpc>
                      </a:pPr>
                    </a:p>
                    <a:p>
                      <a:pPr algn="l">
                        <a:lnSpc>
                          <a:spcPts val="2699"/>
                        </a:lnSpc>
                      </a:pPr>
                      <a:r>
                        <a:rPr lang="en-US" b="true" sz="2249" spc="21">
                          <a:solidFill>
                            <a:srgbClr val="000000"/>
                          </a:solidFill>
                          <a:latin typeface="Arimo Bold"/>
                          <a:ea typeface="Arimo Bold"/>
                          <a:cs typeface="Arimo Bold"/>
                          <a:sym typeface="Arimo Bold"/>
                        </a:rPr>
                        <a:t>  ~96</a:t>
                      </a:r>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CBCB"/>
                    </a:solidFill>
                  </a:tcPr>
                </a:tc>
                <a:tc>
                  <a:txBody>
                    <a:bodyPr anchor="t" rtlCol="false"/>
                    <a:lstStyle/>
                    <a:p>
                      <a:pPr algn="l">
                        <a:lnSpc>
                          <a:spcPts val="2699"/>
                        </a:lnSpc>
                        <a:defRPr/>
                      </a:pPr>
                      <a:r>
                        <a:rPr lang="en-US" b="true" sz="2249" spc="21">
                          <a:solidFill>
                            <a:srgbClr val="000000"/>
                          </a:solidFill>
                          <a:latin typeface="Arimo Bold"/>
                          <a:ea typeface="Arimo Bold"/>
                          <a:cs typeface="Arimo Bold"/>
                          <a:sym typeface="Arimo Bold"/>
                        </a:rPr>
                        <a:t> </a:t>
                      </a:r>
                      <a:endParaRPr lang="en-US" sz="1100"/>
                    </a:p>
                    <a:p>
                      <a:pPr algn="l">
                        <a:lnSpc>
                          <a:spcPts val="2699"/>
                        </a:lnSpc>
                      </a:pPr>
                      <a:r>
                        <a:rPr lang="en-US" b="true" sz="2249" spc="21">
                          <a:solidFill>
                            <a:srgbClr val="000000"/>
                          </a:solidFill>
                          <a:latin typeface="Arimo Bold"/>
                          <a:ea typeface="Arimo Bold"/>
                          <a:cs typeface="Arimo Bold"/>
                          <a:sym typeface="Arimo Bold"/>
                        </a:rPr>
                        <a:t> 63.5% more efficient</a:t>
                      </a:r>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CBCB"/>
                    </a:solidFill>
                  </a:tcPr>
                </a:tc>
              </a:tr>
              <a:tr h="1577011">
                <a:tc>
                  <a:txBody>
                    <a:bodyPr anchor="t" rtlCol="false"/>
                    <a:lstStyle/>
                    <a:p>
                      <a:pPr algn="l">
                        <a:lnSpc>
                          <a:spcPts val="2699"/>
                        </a:lnSpc>
                        <a:defRPr/>
                      </a:pPr>
                      <a:r>
                        <a:rPr lang="en-US" b="true" sz="2249" spc="21">
                          <a:solidFill>
                            <a:srgbClr val="000000"/>
                          </a:solidFill>
                          <a:latin typeface="Arimo Bold"/>
                          <a:ea typeface="Arimo Bold"/>
                          <a:cs typeface="Arimo Bold"/>
                          <a:sym typeface="Arimo Bold"/>
                        </a:rPr>
                        <a:t>     Energy Input (kW)</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7E7"/>
                    </a:solidFill>
                  </a:tcPr>
                </a:tc>
                <a:tc>
                  <a:txBody>
                    <a:bodyPr anchor="t" rtlCol="false"/>
                    <a:lstStyle/>
                    <a:p>
                      <a:pPr algn="l">
                        <a:lnSpc>
                          <a:spcPts val="2699"/>
                        </a:lnSpc>
                        <a:defRPr/>
                      </a:pPr>
                      <a:endParaRPr lang="en-US" sz="1100"/>
                    </a:p>
                    <a:p>
                      <a:pPr algn="l">
                        <a:lnSpc>
                          <a:spcPts val="2699"/>
                        </a:lnSpc>
                      </a:pPr>
                      <a:r>
                        <a:rPr lang="en-US" sz="2249">
                          <a:solidFill>
                            <a:srgbClr val="0D0D0D"/>
                          </a:solidFill>
                          <a:latin typeface="Arimo"/>
                          <a:ea typeface="Arimo"/>
                          <a:cs typeface="Arimo"/>
                          <a:sym typeface="Arimo"/>
                        </a:rPr>
                        <a:t>    </a:t>
                      </a:r>
                    </a:p>
                    <a:p>
                      <a:pPr algn="l">
                        <a:lnSpc>
                          <a:spcPts val="2699"/>
                        </a:lnSpc>
                      </a:pPr>
                      <a:r>
                        <a:rPr lang="en-US" sz="2249">
                          <a:solidFill>
                            <a:srgbClr val="0D0D0D"/>
                          </a:solidFill>
                          <a:latin typeface="Arimo"/>
                          <a:ea typeface="Arimo"/>
                          <a:cs typeface="Arimo"/>
                          <a:sym typeface="Arimo"/>
                        </a:rPr>
                        <a:t> ~</a:t>
                      </a:r>
                      <a:r>
                        <a:rPr lang="en-US" sz="2249" b="true">
                          <a:solidFill>
                            <a:srgbClr val="0D0D0D"/>
                          </a:solidFill>
                          <a:latin typeface="Arimo Bold"/>
                          <a:ea typeface="Arimo Bold"/>
                          <a:cs typeface="Arimo Bold"/>
                          <a:sym typeface="Arimo Bold"/>
                        </a:rPr>
                        <a:t>2632</a:t>
                      </a:r>
                    </a:p>
                    <a:p>
                      <a:pPr algn="l">
                        <a:lnSpc>
                          <a:spcPts val="2699"/>
                        </a:lnSpc>
                      </a:pPr>
                    </a:p>
                    <a:p>
                      <a:pPr algn="l">
                        <a:lnSpc>
                          <a:spcPts val="2699"/>
                        </a:lnSpc>
                      </a:pPr>
                      <a:r>
                        <a:rPr lang="en-US" sz="2249">
                          <a:solidFill>
                            <a:srgbClr val="0D0D0D"/>
                          </a:solidFill>
                          <a:latin typeface="Arimo"/>
                          <a:ea typeface="Arimo"/>
                          <a:cs typeface="Arimo"/>
                          <a:sym typeface="Arimo"/>
                        </a:rPr>
                        <a:t>    </a:t>
                      </a:r>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7E7"/>
                    </a:solidFill>
                  </a:tcPr>
                </a:tc>
                <a:tc>
                  <a:txBody>
                    <a:bodyPr anchor="t" rtlCol="false"/>
                    <a:lstStyle/>
                    <a:p>
                      <a:pPr algn="l">
                        <a:lnSpc>
                          <a:spcPts val="2699"/>
                        </a:lnSpc>
                        <a:defRPr/>
                      </a:pPr>
                      <a:endParaRPr lang="en-US" sz="1100"/>
                    </a:p>
                    <a:p>
                      <a:pPr algn="l">
                        <a:lnSpc>
                          <a:spcPts val="2699"/>
                        </a:lnSpc>
                      </a:pPr>
                    </a:p>
                    <a:p>
                      <a:pPr algn="l">
                        <a:lnSpc>
                          <a:spcPts val="2699"/>
                        </a:lnSpc>
                      </a:pPr>
                      <a:r>
                        <a:rPr lang="en-US" b="true" sz="2249" spc="21">
                          <a:solidFill>
                            <a:srgbClr val="000000"/>
                          </a:solidFill>
                          <a:latin typeface="Arimo Bold"/>
                          <a:ea typeface="Arimo Bold"/>
                          <a:cs typeface="Arimo Bold"/>
                          <a:sym typeface="Arimo Bold"/>
                        </a:rPr>
                        <a:t> ~1041.7</a:t>
                      </a:r>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7E7"/>
                    </a:solidFill>
                  </a:tcPr>
                </a:tc>
                <a:tc>
                  <a:txBody>
                    <a:bodyPr anchor="t" rtlCol="false"/>
                    <a:lstStyle/>
                    <a:p>
                      <a:pPr algn="l">
                        <a:lnSpc>
                          <a:spcPts val="2699"/>
                        </a:lnSpc>
                        <a:defRPr/>
                      </a:pPr>
                      <a:r>
                        <a:rPr lang="en-US" b="true" sz="2249" spc="21">
                          <a:solidFill>
                            <a:srgbClr val="000000"/>
                          </a:solidFill>
                          <a:latin typeface="Arimo Bold"/>
                          <a:ea typeface="Arimo Bold"/>
                          <a:cs typeface="Arimo Bold"/>
                          <a:sym typeface="Arimo Bold"/>
                        </a:rPr>
                        <a:t>~1590 kW less input energy needed</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7E7"/>
                    </a:solidFill>
                  </a:tcPr>
                </a:tc>
              </a:tr>
              <a:tr h="1577011">
                <a:tc>
                  <a:txBody>
                    <a:bodyPr anchor="t" rtlCol="false"/>
                    <a:lstStyle/>
                    <a:p>
                      <a:pPr algn="l">
                        <a:lnSpc>
                          <a:spcPts val="2699"/>
                        </a:lnSpc>
                        <a:defRPr/>
                      </a:pPr>
                      <a:r>
                        <a:rPr lang="en-US" b="true" sz="2249" spc="21">
                          <a:solidFill>
                            <a:srgbClr val="000000"/>
                          </a:solidFill>
                          <a:latin typeface="Arimo Bold"/>
                          <a:ea typeface="Arimo Bold"/>
                          <a:cs typeface="Arimo Bold"/>
                          <a:sym typeface="Arimo Bold"/>
                        </a:rPr>
                        <a:t>    Torque Output (Nm)</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CBCB"/>
                    </a:solidFill>
                  </a:tcPr>
                </a:tc>
                <a:tc>
                  <a:txBody>
                    <a:bodyPr anchor="t" rtlCol="false"/>
                    <a:lstStyle/>
                    <a:p>
                      <a:pPr algn="l">
                        <a:lnSpc>
                          <a:spcPts val="2699"/>
                        </a:lnSpc>
                        <a:defRPr/>
                      </a:pPr>
                      <a:endParaRPr lang="en-US" sz="1100"/>
                    </a:p>
                    <a:p>
                      <a:pPr algn="l">
                        <a:lnSpc>
                          <a:spcPts val="2699"/>
                        </a:lnSpc>
                      </a:pPr>
                      <a:r>
                        <a:rPr lang="en-US" sz="2249" spc="21">
                          <a:solidFill>
                            <a:srgbClr val="000000"/>
                          </a:solidFill>
                          <a:latin typeface="TT Rounds Condensed"/>
                          <a:ea typeface="TT Rounds Condensed"/>
                          <a:cs typeface="TT Rounds Condensed"/>
                          <a:sym typeface="TT Rounds Condensed"/>
                        </a:rPr>
                        <a:t> </a:t>
                      </a:r>
                    </a:p>
                    <a:p>
                      <a:pPr algn="l">
                        <a:lnSpc>
                          <a:spcPts val="2699"/>
                        </a:lnSpc>
                      </a:pPr>
                      <a:r>
                        <a:rPr lang="en-US" b="true" sz="2249" spc="21">
                          <a:solidFill>
                            <a:srgbClr val="000000"/>
                          </a:solidFill>
                          <a:latin typeface="Arimo Bold"/>
                          <a:ea typeface="Arimo Bold"/>
                          <a:cs typeface="Arimo Bold"/>
                          <a:sym typeface="Arimo Bold"/>
                        </a:rPr>
                        <a:t>~4785</a:t>
                      </a:r>
                    </a:p>
                    <a:p>
                      <a:pPr algn="l">
                        <a:lnSpc>
                          <a:spcPts val="2699"/>
                        </a:lnSpc>
                      </a:pPr>
                      <a:r>
                        <a:rPr lang="en-US" sz="2249" spc="21">
                          <a:solidFill>
                            <a:srgbClr val="000000"/>
                          </a:solidFill>
                          <a:latin typeface="TT Rounds Condensed"/>
                          <a:ea typeface="TT Rounds Condensed"/>
                          <a:cs typeface="TT Rounds Condensed"/>
                          <a:sym typeface="TT Rounds Condensed"/>
                        </a:rPr>
                        <a:t>      </a:t>
                      </a:r>
                    </a:p>
                    <a:p>
                      <a:pPr algn="l">
                        <a:lnSpc>
                          <a:spcPts val="2699"/>
                        </a:lnSpc>
                      </a:pPr>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CBCB"/>
                    </a:solidFill>
                  </a:tcPr>
                </a:tc>
                <a:tc>
                  <a:txBody>
                    <a:bodyPr anchor="t" rtlCol="false"/>
                    <a:lstStyle/>
                    <a:p>
                      <a:pPr algn="l">
                        <a:lnSpc>
                          <a:spcPts val="2699"/>
                        </a:lnSpc>
                        <a:defRPr/>
                      </a:pPr>
                      <a:endParaRPr lang="en-US" sz="1100"/>
                    </a:p>
                    <a:p>
                      <a:pPr algn="l">
                        <a:lnSpc>
                          <a:spcPts val="2699"/>
                        </a:lnSpc>
                      </a:pPr>
                      <a:r>
                        <a:rPr lang="en-US" b="true" sz="2249" spc="21">
                          <a:solidFill>
                            <a:srgbClr val="000000"/>
                          </a:solidFill>
                          <a:latin typeface="Arimo Bold"/>
                          <a:ea typeface="Arimo Bold"/>
                          <a:cs typeface="Arimo Bold"/>
                          <a:sym typeface="Arimo Bold"/>
                        </a:rPr>
                        <a:t> </a:t>
                      </a:r>
                    </a:p>
                    <a:p>
                      <a:pPr algn="l">
                        <a:lnSpc>
                          <a:spcPts val="2699"/>
                        </a:lnSpc>
                      </a:pPr>
                      <a:r>
                        <a:rPr lang="en-US" b="true" sz="2249" spc="21">
                          <a:solidFill>
                            <a:srgbClr val="000000"/>
                          </a:solidFill>
                          <a:latin typeface="Arimo Bold"/>
                          <a:ea typeface="Arimo Bold"/>
                          <a:cs typeface="Arimo Bold"/>
                          <a:sym typeface="Arimo Bold"/>
                        </a:rPr>
                        <a:t>~10,400</a:t>
                      </a:r>
                    </a:p>
                    <a:p>
                      <a:pPr algn="l">
                        <a:lnSpc>
                          <a:spcPts val="2699"/>
                        </a:lnSpc>
                      </a:pPr>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CBCB"/>
                    </a:solidFill>
                  </a:tcPr>
                </a:tc>
                <a:tc>
                  <a:txBody>
                    <a:bodyPr anchor="t" rtlCol="false"/>
                    <a:lstStyle/>
                    <a:p>
                      <a:pPr algn="l">
                        <a:lnSpc>
                          <a:spcPts val="2699"/>
                        </a:lnSpc>
                        <a:defRPr/>
                      </a:pPr>
                      <a:r>
                        <a:rPr lang="en-US" b="true" sz="2249" spc="21">
                          <a:solidFill>
                            <a:srgbClr val="000000"/>
                          </a:solidFill>
                          <a:latin typeface="Arimo Bold"/>
                          <a:ea typeface="Arimo Bold"/>
                          <a:cs typeface="Arimo Bold"/>
                          <a:sym typeface="Arimo Bold"/>
                        </a:rPr>
                        <a:t>2.2x higher torque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CBCB"/>
                    </a:solidFill>
                  </a:tcPr>
                </a:tc>
              </a:tr>
            </a:tbl>
          </a:graphicData>
        </a:graphic>
      </p:graphicFrame>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102870" y="-129277"/>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sp>
        <p:nvSpPr>
          <p:cNvPr name="TextBox 6" id="6"/>
          <p:cNvSpPr txBox="true"/>
          <p:nvPr/>
        </p:nvSpPr>
        <p:spPr>
          <a:xfrm rot="0">
            <a:off x="388620" y="862965"/>
            <a:ext cx="3384384" cy="771449"/>
          </a:xfrm>
          <a:prstGeom prst="rect">
            <a:avLst/>
          </a:prstGeom>
        </p:spPr>
        <p:txBody>
          <a:bodyPr anchor="t" rtlCol="false" tIns="0" lIns="0" bIns="0" rIns="0">
            <a:spAutoFit/>
          </a:bodyPr>
          <a:lstStyle/>
          <a:p>
            <a:pPr algn="l">
              <a:lnSpc>
                <a:spcPts val="5924"/>
              </a:lnSpc>
            </a:pPr>
            <a:r>
              <a:rPr lang="en-US" sz="4937" b="true">
                <a:solidFill>
                  <a:srgbClr val="000000"/>
                </a:solidFill>
                <a:latin typeface="Arimo Bold"/>
                <a:ea typeface="Arimo Bold"/>
                <a:cs typeface="Arimo Bold"/>
                <a:sym typeface="Arimo Bold"/>
              </a:rPr>
              <a:t>Autopilot</a:t>
            </a:r>
          </a:p>
        </p:txBody>
      </p:sp>
      <p:sp>
        <p:nvSpPr>
          <p:cNvPr name="TextBox 7" id="7"/>
          <p:cNvSpPr txBox="true"/>
          <p:nvPr/>
        </p:nvSpPr>
        <p:spPr>
          <a:xfrm rot="0">
            <a:off x="388620" y="1811534"/>
            <a:ext cx="17305020" cy="360235"/>
          </a:xfrm>
          <a:prstGeom prst="rect">
            <a:avLst/>
          </a:prstGeom>
        </p:spPr>
        <p:txBody>
          <a:bodyPr anchor="t" rtlCol="false" tIns="0" lIns="0" bIns="0" rIns="0">
            <a:spAutoFit/>
          </a:bodyPr>
          <a:lstStyle/>
          <a:p>
            <a:pPr algn="just">
              <a:lnSpc>
                <a:spcPts val="2325"/>
              </a:lnSpc>
            </a:pPr>
            <a:r>
              <a:rPr lang="en-US" sz="1937">
                <a:solidFill>
                  <a:srgbClr val="000000"/>
                </a:solidFill>
                <a:latin typeface="Arimo"/>
                <a:ea typeface="Arimo"/>
                <a:cs typeface="Arimo"/>
                <a:sym typeface="Arimo"/>
              </a:rPr>
              <a:t>An innovative idea for autopilot systems in sustainable aviation could focus on </a:t>
            </a:r>
            <a:r>
              <a:rPr lang="en-US" sz="1937" b="true">
                <a:solidFill>
                  <a:srgbClr val="000000"/>
                </a:solidFill>
                <a:latin typeface="Arimo Bold"/>
                <a:ea typeface="Arimo Bold"/>
                <a:cs typeface="Arimo Bold"/>
                <a:sym typeface="Arimo Bold"/>
              </a:rPr>
              <a:t>Autopilot with AI-Driven Optimal Flight Path.</a:t>
            </a:r>
          </a:p>
        </p:txBody>
      </p:sp>
      <p:sp>
        <p:nvSpPr>
          <p:cNvPr name="TextBox 8" id="8"/>
          <p:cNvSpPr txBox="true"/>
          <p:nvPr/>
        </p:nvSpPr>
        <p:spPr>
          <a:xfrm rot="0">
            <a:off x="388620" y="2327012"/>
            <a:ext cx="17054046" cy="735524"/>
          </a:xfrm>
          <a:prstGeom prst="rect">
            <a:avLst/>
          </a:prstGeom>
        </p:spPr>
        <p:txBody>
          <a:bodyPr anchor="t" rtlCol="false" tIns="0" lIns="0" bIns="0" rIns="0">
            <a:spAutoFit/>
          </a:bodyPr>
          <a:lstStyle/>
          <a:p>
            <a:pPr algn="just">
              <a:lnSpc>
                <a:spcPts val="2699"/>
              </a:lnSpc>
            </a:pPr>
            <a:r>
              <a:rPr lang="en-US" sz="2249">
                <a:solidFill>
                  <a:srgbClr val="000000"/>
                </a:solidFill>
                <a:latin typeface="Arimo"/>
                <a:ea typeface="Arimo"/>
                <a:cs typeface="Arimo"/>
                <a:sym typeface="Arimo"/>
              </a:rPr>
              <a:t>AI systems use real-time data (altitude, air pressure, engine performance, weight distribution, and weather) to determine the optimal</a:t>
            </a:r>
            <a:r>
              <a:rPr lang="en-US" sz="2249" b="true">
                <a:solidFill>
                  <a:srgbClr val="000000"/>
                </a:solidFill>
                <a:latin typeface="Arimo Bold"/>
                <a:ea typeface="Arimo Bold"/>
                <a:cs typeface="Arimo Bold"/>
                <a:sym typeface="Arimo Bold"/>
              </a:rPr>
              <a:t> </a:t>
            </a:r>
            <a:r>
              <a:rPr lang="en-US" sz="2249">
                <a:solidFill>
                  <a:srgbClr val="000000"/>
                </a:solidFill>
                <a:latin typeface="Arimo"/>
                <a:ea typeface="Arimo"/>
                <a:cs typeface="Arimo"/>
                <a:sym typeface="Arimo"/>
              </a:rPr>
              <a:t>climb</a:t>
            </a:r>
            <a:r>
              <a:rPr lang="en-US" sz="2249" b="true">
                <a:solidFill>
                  <a:srgbClr val="000000"/>
                </a:solidFill>
                <a:latin typeface="Arimo Bold"/>
                <a:ea typeface="Arimo Bold"/>
                <a:cs typeface="Arimo Bold"/>
                <a:sym typeface="Arimo Bold"/>
              </a:rPr>
              <a:t> </a:t>
            </a:r>
            <a:r>
              <a:rPr lang="en-US" sz="2249">
                <a:solidFill>
                  <a:srgbClr val="000000"/>
                </a:solidFill>
                <a:latin typeface="Arimo"/>
                <a:ea typeface="Arimo"/>
                <a:cs typeface="Arimo"/>
                <a:sym typeface="Arimo"/>
              </a:rPr>
              <a:t>trajectory for minimal fuel burn.</a:t>
            </a:r>
          </a:p>
        </p:txBody>
      </p:sp>
      <p:sp>
        <p:nvSpPr>
          <p:cNvPr name="TextBox 9" id="9"/>
          <p:cNvSpPr txBox="true"/>
          <p:nvPr/>
        </p:nvSpPr>
        <p:spPr>
          <a:xfrm rot="0">
            <a:off x="388620" y="3220471"/>
            <a:ext cx="17305020" cy="735524"/>
          </a:xfrm>
          <a:prstGeom prst="rect">
            <a:avLst/>
          </a:prstGeom>
        </p:spPr>
        <p:txBody>
          <a:bodyPr anchor="t" rtlCol="false" tIns="0" lIns="0" bIns="0" rIns="0">
            <a:spAutoFit/>
          </a:bodyPr>
          <a:lstStyle/>
          <a:p>
            <a:pPr algn="just">
              <a:lnSpc>
                <a:spcPts val="2699"/>
              </a:lnSpc>
            </a:pPr>
            <a:r>
              <a:rPr lang="en-US" sz="2249">
                <a:solidFill>
                  <a:srgbClr val="000000"/>
                </a:solidFill>
                <a:latin typeface="Arimo"/>
                <a:ea typeface="Arimo"/>
                <a:cs typeface="Arimo"/>
                <a:sym typeface="Arimo"/>
              </a:rPr>
              <a:t>Integrates real-time weather, wind speeds, and air traffic data to adjust the flight path, thus finding the shortest path.</a:t>
            </a:r>
          </a:p>
        </p:txBody>
      </p:sp>
      <p:sp>
        <p:nvSpPr>
          <p:cNvPr name="TextBox 10" id="10"/>
          <p:cNvSpPr txBox="true"/>
          <p:nvPr/>
        </p:nvSpPr>
        <p:spPr>
          <a:xfrm rot="0">
            <a:off x="388621" y="4067790"/>
            <a:ext cx="17054045" cy="658394"/>
          </a:xfrm>
          <a:prstGeom prst="rect">
            <a:avLst/>
          </a:prstGeom>
        </p:spPr>
        <p:txBody>
          <a:bodyPr anchor="t" rtlCol="false" tIns="0" lIns="0" bIns="0" rIns="0">
            <a:spAutoFit/>
          </a:bodyPr>
          <a:lstStyle/>
          <a:p>
            <a:pPr algn="just">
              <a:lnSpc>
                <a:spcPts val="2325"/>
              </a:lnSpc>
            </a:pPr>
            <a:r>
              <a:rPr lang="en-US" sz="1937">
                <a:solidFill>
                  <a:srgbClr val="000000"/>
                </a:solidFill>
                <a:latin typeface="Arimo"/>
                <a:ea typeface="Arimo"/>
                <a:cs typeface="Arimo"/>
                <a:sym typeface="Arimo"/>
              </a:rPr>
              <a:t>Communication with advanced air traffic systems allows multiple aircraft to "cruise in formation," similar to how birds fly in V-formations to reduce drag and save fuel.</a:t>
            </a:r>
          </a:p>
        </p:txBody>
      </p:sp>
      <p:sp>
        <p:nvSpPr>
          <p:cNvPr name="TextBox 11" id="11"/>
          <p:cNvSpPr txBox="true"/>
          <p:nvPr/>
        </p:nvSpPr>
        <p:spPr>
          <a:xfrm rot="0">
            <a:off x="403454" y="4985648"/>
            <a:ext cx="17039211" cy="3505213"/>
          </a:xfrm>
          <a:prstGeom prst="rect">
            <a:avLst/>
          </a:prstGeom>
        </p:spPr>
        <p:txBody>
          <a:bodyPr anchor="t" rtlCol="false" tIns="0" lIns="0" bIns="0" rIns="0">
            <a:spAutoFit/>
          </a:bodyPr>
          <a:lstStyle/>
          <a:p>
            <a:pPr algn="l">
              <a:lnSpc>
                <a:spcPts val="3824"/>
              </a:lnSpc>
            </a:pPr>
            <a:r>
              <a:rPr lang="en-US" b="true" sz="3186" spc="28">
                <a:solidFill>
                  <a:srgbClr val="000000"/>
                </a:solidFill>
                <a:latin typeface="Arimo Bold"/>
                <a:ea typeface="Arimo Bold"/>
                <a:cs typeface="Arimo Bold"/>
                <a:sym typeface="Arimo Bold"/>
              </a:rPr>
              <a:t>Benefits</a:t>
            </a:r>
            <a:r>
              <a:rPr lang="en-US" b="true" sz="3186" i="true" spc="28">
                <a:solidFill>
                  <a:srgbClr val="000000"/>
                </a:solidFill>
                <a:latin typeface="Arimo Bold Italics"/>
                <a:ea typeface="Arimo Bold Italics"/>
                <a:cs typeface="Arimo Bold Italics"/>
                <a:sym typeface="Arimo Bold Italics"/>
              </a:rPr>
              <a:t>:</a:t>
            </a:r>
          </a:p>
          <a:p>
            <a:pPr algn="just" marL="441006" indent="-147002" lvl="2">
              <a:lnSpc>
                <a:spcPts val="2699"/>
              </a:lnSpc>
              <a:buFont typeface="Arial"/>
              <a:buChar char="⚬"/>
            </a:pPr>
            <a:r>
              <a:rPr lang="en-US" sz="2249" spc="21">
                <a:solidFill>
                  <a:srgbClr val="000000"/>
                </a:solidFill>
                <a:latin typeface="Arimo"/>
                <a:ea typeface="Arimo"/>
                <a:cs typeface="Arimo"/>
                <a:sym typeface="Arimo"/>
              </a:rPr>
              <a:t>Reduces fuel consumption by dynamically optimizing climb, cruise, </a:t>
            </a:r>
          </a:p>
          <a:p>
            <a:pPr algn="just" marL="441006" indent="-147002" lvl="2">
              <a:lnSpc>
                <a:spcPts val="2699"/>
              </a:lnSpc>
              <a:buFont typeface="Arial"/>
              <a:buChar char="⚬"/>
            </a:pPr>
            <a:r>
              <a:rPr lang="en-US" sz="2249" spc="21">
                <a:solidFill>
                  <a:srgbClr val="000000"/>
                </a:solidFill>
                <a:latin typeface="Arimo"/>
                <a:ea typeface="Arimo"/>
                <a:cs typeface="Arimo"/>
                <a:sym typeface="Arimo"/>
              </a:rPr>
              <a:t>and descent phases.</a:t>
            </a:r>
          </a:p>
          <a:p>
            <a:pPr algn="l" marL="441006" indent="-147002" lvl="2">
              <a:lnSpc>
                <a:spcPts val="2699"/>
              </a:lnSpc>
            </a:pPr>
          </a:p>
          <a:p>
            <a:pPr algn="just" marL="441006" indent="-147002" lvl="2">
              <a:lnSpc>
                <a:spcPts val="2699"/>
              </a:lnSpc>
              <a:buFont typeface="Arial"/>
              <a:buChar char="⚬"/>
            </a:pPr>
            <a:r>
              <a:rPr lang="en-US" sz="2249" spc="21">
                <a:solidFill>
                  <a:srgbClr val="000000"/>
                </a:solidFill>
                <a:latin typeface="Arimo"/>
                <a:ea typeface="Arimo"/>
                <a:cs typeface="Arimo"/>
                <a:sym typeface="Arimo"/>
              </a:rPr>
              <a:t>Reduces carbon emissions, contributing to sustainable aviation.</a:t>
            </a:r>
          </a:p>
          <a:p>
            <a:pPr algn="l" marL="441006" indent="-147002" lvl="2">
              <a:lnSpc>
                <a:spcPts val="2699"/>
              </a:lnSpc>
            </a:pPr>
          </a:p>
          <a:p>
            <a:pPr algn="just" marL="441006" indent="-147002" lvl="2">
              <a:lnSpc>
                <a:spcPts val="2699"/>
              </a:lnSpc>
              <a:buFont typeface="Arial"/>
              <a:buChar char="⚬"/>
            </a:pPr>
            <a:r>
              <a:rPr lang="en-US" sz="2249" spc="21">
                <a:solidFill>
                  <a:srgbClr val="000000"/>
                </a:solidFill>
                <a:latin typeface="Arimo"/>
                <a:ea typeface="Arimo"/>
                <a:cs typeface="Arimo"/>
                <a:sym typeface="Arimo"/>
              </a:rPr>
              <a:t>Incorporates renewable energy (solar power) into long-haul flights.</a:t>
            </a:r>
          </a:p>
          <a:p>
            <a:pPr algn="l" marL="441006" indent="-147002" lvl="2">
              <a:lnSpc>
                <a:spcPts val="2699"/>
              </a:lnSpc>
            </a:pPr>
          </a:p>
          <a:p>
            <a:pPr algn="just" marL="441006" indent="-147002" lvl="2">
              <a:lnSpc>
                <a:spcPts val="2699"/>
              </a:lnSpc>
              <a:buFont typeface="Arial"/>
              <a:buChar char="⚬"/>
            </a:pPr>
            <a:r>
              <a:rPr lang="en-US" sz="2249" spc="21">
                <a:solidFill>
                  <a:srgbClr val="000000"/>
                </a:solidFill>
                <a:latin typeface="Arimo"/>
                <a:ea typeface="Arimo"/>
                <a:cs typeface="Arimo"/>
                <a:sym typeface="Arimo"/>
              </a:rPr>
              <a:t>Machine learning ensures continuous improvement in fuel efficiency.</a:t>
            </a:r>
          </a:p>
          <a:p>
            <a:pPr algn="l" marL="441006" indent="-147002" lvl="2">
              <a:lnSpc>
                <a:spcPts val="2699"/>
              </a:lnSpc>
            </a:pPr>
          </a:p>
        </p:txBody>
      </p:sp>
      <p:grpSp>
        <p:nvGrpSpPr>
          <p:cNvPr name="Group 12" id="12"/>
          <p:cNvGrpSpPr/>
          <p:nvPr/>
        </p:nvGrpSpPr>
        <p:grpSpPr>
          <a:xfrm rot="0">
            <a:off x="10481554" y="4711189"/>
            <a:ext cx="7210099" cy="4255850"/>
            <a:chOff x="0" y="0"/>
            <a:chExt cx="9613465" cy="5674467"/>
          </a:xfrm>
        </p:grpSpPr>
        <p:sp>
          <p:nvSpPr>
            <p:cNvPr name="Freeform 13" id="13"/>
            <p:cNvSpPr/>
            <p:nvPr/>
          </p:nvSpPr>
          <p:spPr>
            <a:xfrm flipH="false" flipV="false" rot="0">
              <a:off x="0" y="0"/>
              <a:ext cx="9613519" cy="5674487"/>
            </a:xfrm>
            <a:custGeom>
              <a:avLst/>
              <a:gdLst/>
              <a:ahLst/>
              <a:cxnLst/>
              <a:rect r="r" b="b" t="t" l="l"/>
              <a:pathLst>
                <a:path h="5674487" w="9613519">
                  <a:moveTo>
                    <a:pt x="0" y="0"/>
                  </a:moveTo>
                  <a:lnTo>
                    <a:pt x="9613519" y="0"/>
                  </a:lnTo>
                  <a:lnTo>
                    <a:pt x="9613519" y="5674487"/>
                  </a:lnTo>
                  <a:lnTo>
                    <a:pt x="0" y="5674487"/>
                  </a:lnTo>
                  <a:lnTo>
                    <a:pt x="0" y="0"/>
                  </a:lnTo>
                  <a:close/>
                </a:path>
              </a:pathLst>
            </a:custGeom>
            <a:blipFill>
              <a:blip r:embed="rId2"/>
              <a:stretch>
                <a:fillRect l="-6129" t="0" r="-6128" b="0"/>
              </a:stretch>
            </a:blipFill>
          </p:spPr>
        </p:sp>
      </p:gr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sp>
        <p:nvSpPr>
          <p:cNvPr name="TextBox 6" id="6"/>
          <p:cNvSpPr txBox="true"/>
          <p:nvPr/>
        </p:nvSpPr>
        <p:spPr>
          <a:xfrm rot="0">
            <a:off x="587428" y="503727"/>
            <a:ext cx="6455956" cy="771449"/>
          </a:xfrm>
          <a:prstGeom prst="rect">
            <a:avLst/>
          </a:prstGeom>
        </p:spPr>
        <p:txBody>
          <a:bodyPr anchor="t" rtlCol="false" tIns="0" lIns="0" bIns="0" rIns="0">
            <a:spAutoFit/>
          </a:bodyPr>
          <a:lstStyle/>
          <a:p>
            <a:pPr algn="l">
              <a:lnSpc>
                <a:spcPts val="5924"/>
              </a:lnSpc>
            </a:pPr>
            <a:r>
              <a:rPr lang="en-US" sz="4937" b="true">
                <a:solidFill>
                  <a:srgbClr val="000000"/>
                </a:solidFill>
                <a:latin typeface="Arimo Bold"/>
                <a:ea typeface="Arimo Bold"/>
                <a:cs typeface="Arimo Bold"/>
                <a:sym typeface="Arimo Bold"/>
              </a:rPr>
              <a:t>Architecture Model</a:t>
            </a:r>
          </a:p>
        </p:txBody>
      </p:sp>
      <p:sp>
        <p:nvSpPr>
          <p:cNvPr name="TextBox 7" id="7"/>
          <p:cNvSpPr txBox="true"/>
          <p:nvPr/>
        </p:nvSpPr>
        <p:spPr>
          <a:xfrm rot="0">
            <a:off x="546098" y="1750050"/>
            <a:ext cx="1011759" cy="571645"/>
          </a:xfrm>
          <a:prstGeom prst="rect">
            <a:avLst/>
          </a:prstGeom>
        </p:spPr>
        <p:txBody>
          <a:bodyPr anchor="t" rtlCol="false" tIns="0" lIns="0" bIns="0" rIns="0">
            <a:spAutoFit/>
          </a:bodyPr>
          <a:lstStyle/>
          <a:p>
            <a:pPr algn="l">
              <a:lnSpc>
                <a:spcPts val="3824"/>
              </a:lnSpc>
            </a:pPr>
            <a:r>
              <a:rPr lang="en-US" b="true" sz="3186" i="true">
                <a:solidFill>
                  <a:srgbClr val="0D0D0D"/>
                </a:solidFill>
                <a:latin typeface="Arimo Bold Italics"/>
                <a:ea typeface="Arimo Bold Italics"/>
                <a:cs typeface="Arimo Bold Italics"/>
                <a:sym typeface="Arimo Bold Italics"/>
              </a:rPr>
              <a:t>Data</a:t>
            </a:r>
            <a:r>
              <a:rPr lang="en-US" sz="3186" b="true">
                <a:solidFill>
                  <a:srgbClr val="0D0D0D"/>
                </a:solidFill>
                <a:latin typeface="Arimo Bold"/>
                <a:ea typeface="Arimo Bold"/>
                <a:cs typeface="Arimo Bold"/>
                <a:sym typeface="Arimo Bold"/>
              </a:rPr>
              <a:t> </a:t>
            </a:r>
          </a:p>
        </p:txBody>
      </p:sp>
      <p:graphicFrame>
        <p:nvGraphicFramePr>
          <p:cNvPr name="Table 8" id="8"/>
          <p:cNvGraphicFramePr>
            <a:graphicFrameLocks noGrp="true"/>
          </p:cNvGraphicFramePr>
          <p:nvPr/>
        </p:nvGraphicFramePr>
        <p:xfrm>
          <a:off x="454657" y="2694115"/>
          <a:ext cx="16916400" cy="6908800"/>
        </p:xfrm>
        <a:graphic>
          <a:graphicData uri="http://schemas.openxmlformats.org/drawingml/2006/table">
            <a:tbl>
              <a:tblPr/>
              <a:tblGrid>
                <a:gridCol w="8458200"/>
                <a:gridCol w="8458200"/>
              </a:tblGrid>
              <a:tr h="1137712">
                <a:tc>
                  <a:txBody>
                    <a:bodyPr anchor="t" rtlCol="false"/>
                    <a:lstStyle/>
                    <a:p>
                      <a:pPr algn="l">
                        <a:lnSpc>
                          <a:spcPts val="3750"/>
                        </a:lnSpc>
                        <a:defRPr/>
                      </a:pPr>
                      <a:endParaRPr lang="en-US" sz="1100"/>
                    </a:p>
                    <a:p>
                      <a:pPr algn="l">
                        <a:lnSpc>
                          <a:spcPts val="3750"/>
                        </a:lnSpc>
                      </a:pPr>
                      <a:r>
                        <a:rPr lang="en-US" b="true" sz="3125" spc="28">
                          <a:solidFill>
                            <a:srgbClr val="FFFFFF"/>
                          </a:solidFill>
                          <a:latin typeface="Arimo Bold"/>
                          <a:ea typeface="Arimo Bold"/>
                          <a:cs typeface="Arimo Bold"/>
                          <a:sym typeface="Arimo Bold"/>
                        </a:rPr>
                        <a:t>Module</a:t>
                      </a:r>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000000"/>
                    </a:solidFill>
                  </a:tcPr>
                </a:tc>
                <a:tc>
                  <a:txBody>
                    <a:bodyPr anchor="t" rtlCol="false"/>
                    <a:lstStyle/>
                    <a:p>
                      <a:pPr algn="l">
                        <a:lnSpc>
                          <a:spcPts val="3750"/>
                        </a:lnSpc>
                        <a:defRPr/>
                      </a:pPr>
                      <a:endParaRPr lang="en-US" sz="1100"/>
                    </a:p>
                    <a:p>
                      <a:pPr algn="l">
                        <a:lnSpc>
                          <a:spcPts val="3750"/>
                        </a:lnSpc>
                      </a:pPr>
                      <a:r>
                        <a:rPr lang="en-US" b="true" sz="3125" spc="28">
                          <a:solidFill>
                            <a:srgbClr val="FFFFFF"/>
                          </a:solidFill>
                          <a:latin typeface="Arimo Bold"/>
                          <a:ea typeface="Arimo Bold"/>
                          <a:cs typeface="Arimo Bold"/>
                          <a:sym typeface="Arimo Bold"/>
                        </a:rPr>
                        <a:t>Purpose</a:t>
                      </a:r>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000000"/>
                    </a:solidFill>
                  </a:tcPr>
                </a:tc>
              </a:tr>
              <a:tr h="1714400">
                <a:tc>
                  <a:txBody>
                    <a:bodyPr anchor="t" rtlCol="false"/>
                    <a:lstStyle/>
                    <a:p>
                      <a:pPr algn="l">
                        <a:lnSpc>
                          <a:spcPts val="3750"/>
                        </a:lnSpc>
                        <a:defRPr/>
                      </a:pPr>
                      <a:endParaRPr lang="en-US" sz="1100"/>
                    </a:p>
                    <a:p>
                      <a:pPr algn="l">
                        <a:lnSpc>
                          <a:spcPts val="3750"/>
                        </a:lnSpc>
                      </a:pPr>
                      <a:r>
                        <a:rPr lang="en-US" sz="3125" spc="28">
                          <a:solidFill>
                            <a:srgbClr val="000000"/>
                          </a:solidFill>
                          <a:latin typeface="TT Rounds Condensed"/>
                          <a:ea typeface="TT Rounds Condensed"/>
                          <a:cs typeface="TT Rounds Condensed"/>
                          <a:sym typeface="TT Rounds Condensed"/>
                        </a:rPr>
                        <a:t>Takeoff</a:t>
                      </a:r>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CBCB"/>
                    </a:solidFill>
                  </a:tcPr>
                </a:tc>
                <a:tc>
                  <a:txBody>
                    <a:bodyPr anchor="t" rtlCol="false"/>
                    <a:lstStyle/>
                    <a:p>
                      <a:pPr algn="l">
                        <a:lnSpc>
                          <a:spcPts val="4200"/>
                        </a:lnSpc>
                        <a:defRPr/>
                      </a:pPr>
                      <a:endParaRPr lang="en-US" sz="1100"/>
                    </a:p>
                    <a:p>
                      <a:pPr algn="just">
                        <a:lnSpc>
                          <a:spcPts val="4200"/>
                        </a:lnSpc>
                      </a:pPr>
                      <a:r>
                        <a:rPr lang="en-US" sz="3500" spc="32">
                          <a:solidFill>
                            <a:srgbClr val="000000"/>
                          </a:solidFill>
                          <a:latin typeface="TT Rounds Condensed"/>
                          <a:ea typeface="TT Rounds Condensed"/>
                          <a:cs typeface="TT Rounds Condensed"/>
                          <a:sym typeface="TT Rounds Condensed"/>
                        </a:rPr>
                        <a:t>Analyzes climb trajectory to minimize fuel burn.</a:t>
                      </a:r>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CBCB"/>
                    </a:solidFill>
                  </a:tcPr>
                </a:tc>
              </a:tr>
              <a:tr h="1254721">
                <a:tc>
                  <a:txBody>
                    <a:bodyPr anchor="t" rtlCol="false"/>
                    <a:lstStyle/>
                    <a:p>
                      <a:pPr algn="l">
                        <a:lnSpc>
                          <a:spcPts val="4200"/>
                        </a:lnSpc>
                        <a:defRPr/>
                      </a:pPr>
                      <a:r>
                        <a:rPr lang="en-US" sz="3500" spc="32">
                          <a:solidFill>
                            <a:srgbClr val="000000"/>
                          </a:solidFill>
                          <a:latin typeface="TT Rounds Condensed"/>
                          <a:ea typeface="TT Rounds Condensed"/>
                          <a:cs typeface="TT Rounds Condensed"/>
                          <a:sym typeface="TT Rounds Condensed"/>
                        </a:rPr>
                        <a:t>Route Optimizer</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7E7"/>
                    </a:solidFill>
                  </a:tcPr>
                </a:tc>
                <a:tc>
                  <a:txBody>
                    <a:bodyPr anchor="t" rtlCol="false"/>
                    <a:lstStyle/>
                    <a:p>
                      <a:pPr algn="just">
                        <a:lnSpc>
                          <a:spcPts val="4200"/>
                        </a:lnSpc>
                        <a:defRPr/>
                      </a:pPr>
                      <a:r>
                        <a:rPr lang="en-US" sz="3500" spc="32">
                          <a:solidFill>
                            <a:srgbClr val="000000"/>
                          </a:solidFill>
                          <a:latin typeface="TT Rounds Condensed"/>
                          <a:ea typeface="TT Rounds Condensed"/>
                          <a:cs typeface="TT Rounds Condensed"/>
                          <a:sym typeface="TT Rounds Condensed"/>
                        </a:rPr>
                        <a:t>Processes weather, air traffic, and GPS data to calculate shortest path.</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7E7"/>
                    </a:solidFill>
                  </a:tcPr>
                </a:tc>
              </a:tr>
              <a:tr h="1254721">
                <a:tc>
                  <a:txBody>
                    <a:bodyPr anchor="t" rtlCol="false"/>
                    <a:lstStyle/>
                    <a:p>
                      <a:pPr algn="l">
                        <a:lnSpc>
                          <a:spcPts val="4200"/>
                        </a:lnSpc>
                        <a:defRPr/>
                      </a:pPr>
                      <a:r>
                        <a:rPr lang="en-US" sz="3500" spc="32">
                          <a:solidFill>
                            <a:srgbClr val="000000"/>
                          </a:solidFill>
                          <a:latin typeface="TT Rounds Condensed"/>
                          <a:ea typeface="TT Rounds Condensed"/>
                          <a:cs typeface="TT Rounds Condensed"/>
                          <a:sym typeface="TT Rounds Condensed"/>
                        </a:rPr>
                        <a:t>Fuel &amp; Thrust</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CBCB"/>
                    </a:solidFill>
                  </a:tcPr>
                </a:tc>
                <a:tc>
                  <a:txBody>
                    <a:bodyPr anchor="t" rtlCol="false"/>
                    <a:lstStyle/>
                    <a:p>
                      <a:pPr algn="just">
                        <a:lnSpc>
                          <a:spcPts val="4200"/>
                        </a:lnSpc>
                        <a:defRPr/>
                      </a:pPr>
                      <a:r>
                        <a:rPr lang="en-US" sz="3500" spc="32">
                          <a:solidFill>
                            <a:srgbClr val="000000"/>
                          </a:solidFill>
                          <a:latin typeface="TT Rounds Condensed"/>
                          <a:ea typeface="TT Rounds Condensed"/>
                          <a:cs typeface="TT Rounds Condensed"/>
                          <a:sym typeface="TT Rounds Condensed"/>
                        </a:rPr>
                        <a:t>Adjusts engine thrust and fuel delivery for optimal aerodynamic performance.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CBCBCB"/>
                    </a:solidFill>
                  </a:tcPr>
                </a:tc>
              </a:tr>
              <a:tr h="1547245">
                <a:tc>
                  <a:txBody>
                    <a:bodyPr anchor="t" rtlCol="false"/>
                    <a:lstStyle/>
                    <a:p>
                      <a:pPr algn="l">
                        <a:lnSpc>
                          <a:spcPts val="4200"/>
                        </a:lnSpc>
                        <a:defRPr/>
                      </a:pPr>
                      <a:r>
                        <a:rPr lang="en-US" sz="3500" spc="32">
                          <a:solidFill>
                            <a:srgbClr val="000000"/>
                          </a:solidFill>
                          <a:latin typeface="TT Rounds Condensed"/>
                          <a:ea typeface="TT Rounds Condensed"/>
                          <a:cs typeface="TT Rounds Condensed"/>
                          <a:sym typeface="TT Rounds Condensed"/>
                        </a:rPr>
                        <a:t>Machine Learning Engine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7E7"/>
                    </a:solidFill>
                  </a:tcPr>
                </a:tc>
                <a:tc>
                  <a:txBody>
                    <a:bodyPr anchor="t" rtlCol="false"/>
                    <a:lstStyle/>
                    <a:p>
                      <a:pPr algn="just">
                        <a:lnSpc>
                          <a:spcPts val="3750"/>
                        </a:lnSpc>
                        <a:defRPr/>
                      </a:pPr>
                      <a:r>
                        <a:rPr lang="en-US" sz="3125" spc="28">
                          <a:solidFill>
                            <a:srgbClr val="000000"/>
                          </a:solidFill>
                          <a:latin typeface="TT Rounds Condensed"/>
                          <a:ea typeface="TT Rounds Condensed"/>
                          <a:cs typeface="TT Rounds Condensed"/>
                          <a:sym typeface="TT Rounds Condensed"/>
                        </a:rPr>
                        <a:t>Continuously learns from previous flights to recommend optimal speed, routes, and thrust patterns.</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solidFill>
                      <a:srgbClr val="E7E7E7"/>
                    </a:solidFill>
                  </a:tcPr>
                </a:tc>
              </a:tr>
            </a:tbl>
          </a:graphicData>
        </a:graphic>
      </p:graphicFrame>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sp>
        <p:nvSpPr>
          <p:cNvPr name="TextBox 6" id="6"/>
          <p:cNvSpPr txBox="true"/>
          <p:nvPr/>
        </p:nvSpPr>
        <p:spPr>
          <a:xfrm rot="0">
            <a:off x="728330" y="732125"/>
            <a:ext cx="5115446" cy="695249"/>
          </a:xfrm>
          <a:prstGeom prst="rect">
            <a:avLst/>
          </a:prstGeom>
        </p:spPr>
        <p:txBody>
          <a:bodyPr anchor="t" rtlCol="false" tIns="0" lIns="0" bIns="0" rIns="0">
            <a:spAutoFit/>
          </a:bodyPr>
          <a:lstStyle/>
          <a:p>
            <a:pPr algn="l">
              <a:lnSpc>
                <a:spcPts val="5325"/>
              </a:lnSpc>
            </a:pPr>
            <a:r>
              <a:rPr lang="en-US" sz="4437" b="true">
                <a:solidFill>
                  <a:srgbClr val="000000"/>
                </a:solidFill>
                <a:latin typeface="Arimo Bold"/>
                <a:ea typeface="Arimo Bold"/>
                <a:cs typeface="Arimo Bold"/>
                <a:sym typeface="Arimo Bold"/>
              </a:rPr>
              <a:t>Visual Flowchart</a:t>
            </a:r>
          </a:p>
        </p:txBody>
      </p:sp>
      <p:sp>
        <p:nvSpPr>
          <p:cNvPr name="Freeform 7" id="7"/>
          <p:cNvSpPr/>
          <p:nvPr/>
        </p:nvSpPr>
        <p:spPr>
          <a:xfrm flipH="false" flipV="false" rot="0">
            <a:off x="701557" y="1866900"/>
            <a:ext cx="14915548" cy="7036862"/>
          </a:xfrm>
          <a:custGeom>
            <a:avLst/>
            <a:gdLst/>
            <a:ahLst/>
            <a:cxnLst/>
            <a:rect r="r" b="b" t="t" l="l"/>
            <a:pathLst>
              <a:path h="7036862" w="14915548">
                <a:moveTo>
                  <a:pt x="0" y="0"/>
                </a:moveTo>
                <a:lnTo>
                  <a:pt x="14915548" y="0"/>
                </a:lnTo>
                <a:lnTo>
                  <a:pt x="14915548" y="7036862"/>
                </a:lnTo>
                <a:lnTo>
                  <a:pt x="0" y="7036862"/>
                </a:lnTo>
                <a:lnTo>
                  <a:pt x="0" y="0"/>
                </a:lnTo>
                <a:close/>
              </a:path>
            </a:pathLst>
          </a:custGeom>
          <a:blipFill>
            <a:blip r:embed="rId2"/>
            <a:stretch>
              <a:fillRect l="0" t="-33392" r="0" b="-33392"/>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sp>
        <p:nvSpPr>
          <p:cNvPr name="TextBox 6" id="6"/>
          <p:cNvSpPr txBox="true"/>
          <p:nvPr/>
        </p:nvSpPr>
        <p:spPr>
          <a:xfrm rot="0">
            <a:off x="752921" y="524916"/>
            <a:ext cx="9127034" cy="738931"/>
          </a:xfrm>
          <a:prstGeom prst="rect">
            <a:avLst/>
          </a:prstGeom>
        </p:spPr>
        <p:txBody>
          <a:bodyPr anchor="t" rtlCol="false" tIns="0" lIns="0" bIns="0" rIns="0">
            <a:spAutoFit/>
          </a:bodyPr>
          <a:lstStyle/>
          <a:p>
            <a:pPr algn="l">
              <a:lnSpc>
                <a:spcPts val="5250"/>
              </a:lnSpc>
            </a:pPr>
            <a:r>
              <a:rPr lang="en-US" sz="4187" b="true">
                <a:solidFill>
                  <a:srgbClr val="151617"/>
                </a:solidFill>
                <a:latin typeface="Arimo Bold"/>
                <a:ea typeface="Arimo Bold"/>
                <a:cs typeface="Arimo Bold"/>
                <a:sym typeface="Arimo Bold"/>
              </a:rPr>
              <a:t>Approach to Solve the Problem</a:t>
            </a:r>
          </a:p>
        </p:txBody>
      </p:sp>
      <p:sp>
        <p:nvSpPr>
          <p:cNvPr name="Freeform 7" id="7"/>
          <p:cNvSpPr/>
          <p:nvPr/>
        </p:nvSpPr>
        <p:spPr>
          <a:xfrm flipH="false" flipV="false" rot="0">
            <a:off x="748159" y="1689347"/>
            <a:ext cx="1687734" cy="1593247"/>
          </a:xfrm>
          <a:custGeom>
            <a:avLst/>
            <a:gdLst/>
            <a:ahLst/>
            <a:cxnLst/>
            <a:rect r="r" b="b" t="t" l="l"/>
            <a:pathLst>
              <a:path h="1593247" w="1687734">
                <a:moveTo>
                  <a:pt x="0" y="0"/>
                </a:moveTo>
                <a:lnTo>
                  <a:pt x="1687734" y="0"/>
                </a:lnTo>
                <a:lnTo>
                  <a:pt x="1687734" y="1593247"/>
                </a:lnTo>
                <a:lnTo>
                  <a:pt x="0" y="1593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977502" y="2089845"/>
            <a:ext cx="112365" cy="611238"/>
          </a:xfrm>
          <a:prstGeom prst="rect">
            <a:avLst/>
          </a:prstGeom>
        </p:spPr>
        <p:txBody>
          <a:bodyPr anchor="t" rtlCol="false" tIns="0" lIns="0" bIns="0" rIns="0">
            <a:spAutoFit/>
          </a:bodyPr>
          <a:lstStyle/>
          <a:p>
            <a:pPr algn="ctr">
              <a:lnSpc>
                <a:spcPts val="3373"/>
              </a:lnSpc>
            </a:pPr>
            <a:r>
              <a:rPr lang="en-US" sz="2061" b="true">
                <a:solidFill>
                  <a:srgbClr val="151617"/>
                </a:solidFill>
                <a:latin typeface="Arimo Bold"/>
                <a:ea typeface="Arimo Bold"/>
                <a:cs typeface="Arimo Bold"/>
                <a:sym typeface="Arimo Bold"/>
              </a:rPr>
              <a:t>1</a:t>
            </a:r>
          </a:p>
        </p:txBody>
      </p:sp>
      <p:sp>
        <p:nvSpPr>
          <p:cNvPr name="TextBox 9" id="9"/>
          <p:cNvSpPr txBox="true"/>
          <p:nvPr/>
        </p:nvSpPr>
        <p:spPr>
          <a:xfrm rot="0">
            <a:off x="2646164" y="1861542"/>
            <a:ext cx="3675460" cy="383679"/>
          </a:xfrm>
          <a:prstGeom prst="rect">
            <a:avLst/>
          </a:prstGeom>
        </p:spPr>
        <p:txBody>
          <a:bodyPr anchor="t" rtlCol="false" tIns="0" lIns="0" bIns="0" rIns="0">
            <a:spAutoFit/>
          </a:bodyPr>
          <a:lstStyle/>
          <a:p>
            <a:pPr algn="l">
              <a:lnSpc>
                <a:spcPts val="2625"/>
              </a:lnSpc>
            </a:pPr>
            <a:r>
              <a:rPr lang="en-US" sz="2061" b="true">
                <a:solidFill>
                  <a:srgbClr val="151617"/>
                </a:solidFill>
                <a:latin typeface="Arimo Bold"/>
                <a:ea typeface="Arimo Bold"/>
                <a:cs typeface="Arimo Bold"/>
                <a:sym typeface="Arimo Bold"/>
              </a:rPr>
              <a:t>Ideation &amp; Brainstorming</a:t>
            </a:r>
          </a:p>
        </p:txBody>
      </p:sp>
      <p:sp>
        <p:nvSpPr>
          <p:cNvPr name="TextBox 10" id="10"/>
          <p:cNvSpPr txBox="true"/>
          <p:nvPr/>
        </p:nvSpPr>
        <p:spPr>
          <a:xfrm rot="0">
            <a:off x="2646164" y="2221855"/>
            <a:ext cx="14673857" cy="840879"/>
          </a:xfrm>
          <a:prstGeom prst="rect">
            <a:avLst/>
          </a:prstGeom>
        </p:spPr>
        <p:txBody>
          <a:bodyPr anchor="t" rtlCol="false" tIns="0" lIns="0" bIns="0" rIns="0">
            <a:spAutoFit/>
          </a:bodyPr>
          <a:lstStyle/>
          <a:p>
            <a:pPr algn="l">
              <a:lnSpc>
                <a:spcPts val="2686"/>
              </a:lnSpc>
            </a:pPr>
            <a:r>
              <a:rPr lang="en-US" sz="1686">
                <a:solidFill>
                  <a:srgbClr val="151617"/>
                </a:solidFill>
                <a:latin typeface="Arimo"/>
                <a:ea typeface="Arimo"/>
                <a:cs typeface="Arimo"/>
                <a:sym typeface="Arimo"/>
              </a:rPr>
              <a:t>The first step in solving any problem is to understand its root cause, potential solutions, and how to effectively address them. This is the ideation and brainstorming phase.</a:t>
            </a:r>
          </a:p>
        </p:txBody>
      </p:sp>
      <p:grpSp>
        <p:nvGrpSpPr>
          <p:cNvPr name="Group 11" id="11"/>
          <p:cNvGrpSpPr/>
          <p:nvPr/>
        </p:nvGrpSpPr>
        <p:grpSpPr>
          <a:xfrm rot="0">
            <a:off x="2538561" y="3265885"/>
            <a:ext cx="14889099" cy="14288"/>
            <a:chOff x="0" y="0"/>
            <a:chExt cx="19852132" cy="19051"/>
          </a:xfrm>
        </p:grpSpPr>
        <p:sp>
          <p:nvSpPr>
            <p:cNvPr name="Freeform 12" id="12"/>
            <p:cNvSpPr/>
            <p:nvPr/>
          </p:nvSpPr>
          <p:spPr>
            <a:xfrm flipH="false" flipV="false" rot="0">
              <a:off x="0" y="0"/>
              <a:ext cx="19852132" cy="19050"/>
            </a:xfrm>
            <a:custGeom>
              <a:avLst/>
              <a:gdLst/>
              <a:ahLst/>
              <a:cxnLst/>
              <a:rect r="r" b="b" t="t" l="l"/>
              <a:pathLst>
                <a:path h="19050" w="19852132">
                  <a:moveTo>
                    <a:pt x="0" y="9525"/>
                  </a:moveTo>
                  <a:cubicBezTo>
                    <a:pt x="0" y="4318"/>
                    <a:pt x="4318" y="0"/>
                    <a:pt x="9525" y="0"/>
                  </a:cubicBezTo>
                  <a:lnTo>
                    <a:pt x="19842607" y="0"/>
                  </a:lnTo>
                  <a:cubicBezTo>
                    <a:pt x="19847815" y="0"/>
                    <a:pt x="19852132" y="4318"/>
                    <a:pt x="19852132" y="9525"/>
                  </a:cubicBezTo>
                  <a:cubicBezTo>
                    <a:pt x="19852132" y="14732"/>
                    <a:pt x="19847815" y="19050"/>
                    <a:pt x="19842607" y="19050"/>
                  </a:cubicBezTo>
                  <a:lnTo>
                    <a:pt x="9525" y="19050"/>
                  </a:lnTo>
                  <a:cubicBezTo>
                    <a:pt x="4318" y="19050"/>
                    <a:pt x="0" y="14732"/>
                    <a:pt x="0" y="9525"/>
                  </a:cubicBezTo>
                  <a:close/>
                </a:path>
              </a:pathLst>
            </a:custGeom>
            <a:solidFill>
              <a:srgbClr val="151617"/>
            </a:solidFill>
          </p:spPr>
        </p:sp>
      </p:grpSp>
      <p:sp>
        <p:nvSpPr>
          <p:cNvPr name="Freeform 13" id="13"/>
          <p:cNvSpPr/>
          <p:nvPr/>
        </p:nvSpPr>
        <p:spPr>
          <a:xfrm flipH="false" flipV="false" rot="0">
            <a:off x="748159" y="3380482"/>
            <a:ext cx="3365944" cy="1249013"/>
          </a:xfrm>
          <a:custGeom>
            <a:avLst/>
            <a:gdLst/>
            <a:ahLst/>
            <a:cxnLst/>
            <a:rect r="r" b="b" t="t" l="l"/>
            <a:pathLst>
              <a:path h="1249013" w="3365944">
                <a:moveTo>
                  <a:pt x="0" y="0"/>
                </a:moveTo>
                <a:lnTo>
                  <a:pt x="3365944" y="0"/>
                </a:lnTo>
                <a:lnTo>
                  <a:pt x="3365944" y="1249013"/>
                </a:lnTo>
                <a:lnTo>
                  <a:pt x="0" y="12490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977502" y="3608785"/>
            <a:ext cx="163563" cy="611238"/>
          </a:xfrm>
          <a:prstGeom prst="rect">
            <a:avLst/>
          </a:prstGeom>
        </p:spPr>
        <p:txBody>
          <a:bodyPr anchor="t" rtlCol="false" tIns="0" lIns="0" bIns="0" rIns="0">
            <a:spAutoFit/>
          </a:bodyPr>
          <a:lstStyle/>
          <a:p>
            <a:pPr algn="ctr">
              <a:lnSpc>
                <a:spcPts val="3373"/>
              </a:lnSpc>
            </a:pPr>
            <a:r>
              <a:rPr lang="en-US" sz="2061" b="true">
                <a:solidFill>
                  <a:srgbClr val="151617"/>
                </a:solidFill>
                <a:latin typeface="Arimo Bold"/>
                <a:ea typeface="Arimo Bold"/>
                <a:cs typeface="Arimo Bold"/>
                <a:sym typeface="Arimo Bold"/>
              </a:rPr>
              <a:t>2</a:t>
            </a:r>
          </a:p>
        </p:txBody>
      </p:sp>
      <p:sp>
        <p:nvSpPr>
          <p:cNvPr name="TextBox 15" id="15"/>
          <p:cNvSpPr txBox="true"/>
          <p:nvPr/>
        </p:nvSpPr>
        <p:spPr>
          <a:xfrm rot="0">
            <a:off x="4324350" y="3552676"/>
            <a:ext cx="2884885" cy="383679"/>
          </a:xfrm>
          <a:prstGeom prst="rect">
            <a:avLst/>
          </a:prstGeom>
        </p:spPr>
        <p:txBody>
          <a:bodyPr anchor="t" rtlCol="false" tIns="0" lIns="0" bIns="0" rIns="0">
            <a:spAutoFit/>
          </a:bodyPr>
          <a:lstStyle/>
          <a:p>
            <a:pPr algn="l">
              <a:lnSpc>
                <a:spcPts val="2625"/>
              </a:lnSpc>
            </a:pPr>
            <a:r>
              <a:rPr lang="en-US" sz="2061" b="true">
                <a:solidFill>
                  <a:srgbClr val="151617"/>
                </a:solidFill>
                <a:latin typeface="Arimo Bold"/>
                <a:ea typeface="Arimo Bold"/>
                <a:cs typeface="Arimo Bold"/>
                <a:sym typeface="Arimo Bold"/>
              </a:rPr>
              <a:t>Design the Solution</a:t>
            </a:r>
          </a:p>
        </p:txBody>
      </p:sp>
      <p:sp>
        <p:nvSpPr>
          <p:cNvPr name="TextBox 16" id="16"/>
          <p:cNvSpPr txBox="true"/>
          <p:nvPr/>
        </p:nvSpPr>
        <p:spPr>
          <a:xfrm rot="0">
            <a:off x="4324350" y="3912989"/>
            <a:ext cx="11075491" cy="496640"/>
          </a:xfrm>
          <a:prstGeom prst="rect">
            <a:avLst/>
          </a:prstGeom>
        </p:spPr>
        <p:txBody>
          <a:bodyPr anchor="t" rtlCol="false" tIns="0" lIns="0" bIns="0" rIns="0">
            <a:spAutoFit/>
          </a:bodyPr>
          <a:lstStyle/>
          <a:p>
            <a:pPr algn="l">
              <a:lnSpc>
                <a:spcPts val="2686"/>
              </a:lnSpc>
            </a:pPr>
            <a:r>
              <a:rPr lang="en-US" sz="1686">
                <a:solidFill>
                  <a:srgbClr val="151617"/>
                </a:solidFill>
                <a:latin typeface="Arimo"/>
                <a:ea typeface="Arimo"/>
                <a:cs typeface="Arimo"/>
                <a:sym typeface="Arimo"/>
              </a:rPr>
              <a:t>Based on the brainstorming session, a design process will occur to determine the most optimal solution.</a:t>
            </a:r>
          </a:p>
        </p:txBody>
      </p:sp>
      <p:grpSp>
        <p:nvGrpSpPr>
          <p:cNvPr name="Group 17" id="17"/>
          <p:cNvGrpSpPr/>
          <p:nvPr/>
        </p:nvGrpSpPr>
        <p:grpSpPr>
          <a:xfrm rot="0">
            <a:off x="4216747" y="4612779"/>
            <a:ext cx="13210890" cy="14288"/>
            <a:chOff x="0" y="0"/>
            <a:chExt cx="17614520" cy="19051"/>
          </a:xfrm>
        </p:grpSpPr>
        <p:sp>
          <p:nvSpPr>
            <p:cNvPr name="Freeform 18" id="18"/>
            <p:cNvSpPr/>
            <p:nvPr/>
          </p:nvSpPr>
          <p:spPr>
            <a:xfrm flipH="false" flipV="false" rot="0">
              <a:off x="0" y="0"/>
              <a:ext cx="17614519" cy="19050"/>
            </a:xfrm>
            <a:custGeom>
              <a:avLst/>
              <a:gdLst/>
              <a:ahLst/>
              <a:cxnLst/>
              <a:rect r="r" b="b" t="t" l="l"/>
              <a:pathLst>
                <a:path h="19050" w="17614519">
                  <a:moveTo>
                    <a:pt x="0" y="9525"/>
                  </a:moveTo>
                  <a:cubicBezTo>
                    <a:pt x="0" y="4318"/>
                    <a:pt x="4318" y="0"/>
                    <a:pt x="9525" y="0"/>
                  </a:cubicBezTo>
                  <a:lnTo>
                    <a:pt x="17604994" y="0"/>
                  </a:lnTo>
                  <a:cubicBezTo>
                    <a:pt x="17610201" y="0"/>
                    <a:pt x="17614519" y="4318"/>
                    <a:pt x="17614519" y="9525"/>
                  </a:cubicBezTo>
                  <a:cubicBezTo>
                    <a:pt x="17614519" y="14732"/>
                    <a:pt x="17610201" y="19050"/>
                    <a:pt x="17604994" y="19050"/>
                  </a:cubicBezTo>
                  <a:lnTo>
                    <a:pt x="9525" y="19050"/>
                  </a:lnTo>
                  <a:cubicBezTo>
                    <a:pt x="4318" y="19050"/>
                    <a:pt x="0" y="14732"/>
                    <a:pt x="0" y="9525"/>
                  </a:cubicBezTo>
                  <a:close/>
                </a:path>
              </a:pathLst>
            </a:custGeom>
            <a:solidFill>
              <a:srgbClr val="151617"/>
            </a:solidFill>
          </p:spPr>
        </p:sp>
      </p:grpSp>
      <p:sp>
        <p:nvSpPr>
          <p:cNvPr name="Freeform 19" id="19"/>
          <p:cNvSpPr/>
          <p:nvPr/>
        </p:nvSpPr>
        <p:spPr>
          <a:xfrm flipH="false" flipV="false" rot="0">
            <a:off x="748159" y="4727376"/>
            <a:ext cx="5044154" cy="1593247"/>
          </a:xfrm>
          <a:custGeom>
            <a:avLst/>
            <a:gdLst/>
            <a:ahLst/>
            <a:cxnLst/>
            <a:rect r="r" b="b" t="t" l="l"/>
            <a:pathLst>
              <a:path h="1593247" w="5044154">
                <a:moveTo>
                  <a:pt x="0" y="0"/>
                </a:moveTo>
                <a:lnTo>
                  <a:pt x="5044154" y="0"/>
                </a:lnTo>
                <a:lnTo>
                  <a:pt x="5044154" y="1593247"/>
                </a:lnTo>
                <a:lnTo>
                  <a:pt x="0" y="1593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977502" y="5127872"/>
            <a:ext cx="165050" cy="611237"/>
          </a:xfrm>
          <a:prstGeom prst="rect">
            <a:avLst/>
          </a:prstGeom>
        </p:spPr>
        <p:txBody>
          <a:bodyPr anchor="t" rtlCol="false" tIns="0" lIns="0" bIns="0" rIns="0">
            <a:spAutoFit/>
          </a:bodyPr>
          <a:lstStyle/>
          <a:p>
            <a:pPr algn="ctr">
              <a:lnSpc>
                <a:spcPts val="3373"/>
              </a:lnSpc>
            </a:pPr>
            <a:r>
              <a:rPr lang="en-US" sz="2061" b="true">
                <a:solidFill>
                  <a:srgbClr val="151617"/>
                </a:solidFill>
                <a:latin typeface="Arimo Bold"/>
                <a:ea typeface="Arimo Bold"/>
                <a:cs typeface="Arimo Bold"/>
                <a:sym typeface="Arimo Bold"/>
              </a:rPr>
              <a:t>3</a:t>
            </a:r>
          </a:p>
        </p:txBody>
      </p:sp>
      <p:sp>
        <p:nvSpPr>
          <p:cNvPr name="TextBox 21" id="21"/>
          <p:cNvSpPr txBox="true"/>
          <p:nvPr/>
        </p:nvSpPr>
        <p:spPr>
          <a:xfrm rot="0">
            <a:off x="6002536" y="4899571"/>
            <a:ext cx="4049316" cy="383679"/>
          </a:xfrm>
          <a:prstGeom prst="rect">
            <a:avLst/>
          </a:prstGeom>
        </p:spPr>
        <p:txBody>
          <a:bodyPr anchor="t" rtlCol="false" tIns="0" lIns="0" bIns="0" rIns="0">
            <a:spAutoFit/>
          </a:bodyPr>
          <a:lstStyle/>
          <a:p>
            <a:pPr algn="l">
              <a:lnSpc>
                <a:spcPts val="2625"/>
              </a:lnSpc>
            </a:pPr>
            <a:r>
              <a:rPr lang="en-US" sz="2061" b="true">
                <a:solidFill>
                  <a:srgbClr val="151617"/>
                </a:solidFill>
                <a:latin typeface="Arimo Bold"/>
                <a:ea typeface="Arimo Bold"/>
                <a:cs typeface="Arimo Bold"/>
                <a:sym typeface="Arimo Bold"/>
              </a:rPr>
              <a:t>Technology Stack Selection</a:t>
            </a:r>
          </a:p>
        </p:txBody>
      </p:sp>
      <p:sp>
        <p:nvSpPr>
          <p:cNvPr name="TextBox 22" id="22"/>
          <p:cNvSpPr txBox="true"/>
          <p:nvPr/>
        </p:nvSpPr>
        <p:spPr>
          <a:xfrm rot="0">
            <a:off x="6002536" y="5259884"/>
            <a:ext cx="11317486" cy="840879"/>
          </a:xfrm>
          <a:prstGeom prst="rect">
            <a:avLst/>
          </a:prstGeom>
        </p:spPr>
        <p:txBody>
          <a:bodyPr anchor="t" rtlCol="false" tIns="0" lIns="0" bIns="0" rIns="0">
            <a:spAutoFit/>
          </a:bodyPr>
          <a:lstStyle/>
          <a:p>
            <a:pPr algn="l">
              <a:lnSpc>
                <a:spcPts val="2686"/>
              </a:lnSpc>
            </a:pPr>
            <a:r>
              <a:rPr lang="en-US" sz="1686">
                <a:solidFill>
                  <a:srgbClr val="151617"/>
                </a:solidFill>
                <a:latin typeface="Arimo"/>
                <a:ea typeface="Arimo"/>
                <a:cs typeface="Arimo"/>
                <a:sym typeface="Arimo"/>
              </a:rPr>
              <a:t>The next step is to determine the best technological tools to implement the solution and meet the requirements for the product.</a:t>
            </a:r>
          </a:p>
        </p:txBody>
      </p:sp>
      <p:grpSp>
        <p:nvGrpSpPr>
          <p:cNvPr name="Group 23" id="23"/>
          <p:cNvGrpSpPr/>
          <p:nvPr/>
        </p:nvGrpSpPr>
        <p:grpSpPr>
          <a:xfrm rot="0">
            <a:off x="5894934" y="6303912"/>
            <a:ext cx="11532679" cy="14288"/>
            <a:chOff x="0" y="0"/>
            <a:chExt cx="15376905" cy="19051"/>
          </a:xfrm>
        </p:grpSpPr>
        <p:sp>
          <p:nvSpPr>
            <p:cNvPr name="Freeform 24" id="24"/>
            <p:cNvSpPr/>
            <p:nvPr/>
          </p:nvSpPr>
          <p:spPr>
            <a:xfrm flipH="false" flipV="false" rot="0">
              <a:off x="0" y="0"/>
              <a:ext cx="15376906" cy="19050"/>
            </a:xfrm>
            <a:custGeom>
              <a:avLst/>
              <a:gdLst/>
              <a:ahLst/>
              <a:cxnLst/>
              <a:rect r="r" b="b" t="t" l="l"/>
              <a:pathLst>
                <a:path h="19050" w="15376906">
                  <a:moveTo>
                    <a:pt x="0" y="9525"/>
                  </a:moveTo>
                  <a:cubicBezTo>
                    <a:pt x="0" y="4318"/>
                    <a:pt x="4318" y="0"/>
                    <a:pt x="9525" y="0"/>
                  </a:cubicBezTo>
                  <a:lnTo>
                    <a:pt x="15367381" y="0"/>
                  </a:lnTo>
                  <a:cubicBezTo>
                    <a:pt x="15372589" y="0"/>
                    <a:pt x="15376906" y="4318"/>
                    <a:pt x="15376906" y="9525"/>
                  </a:cubicBezTo>
                  <a:cubicBezTo>
                    <a:pt x="15376906" y="14732"/>
                    <a:pt x="15372589" y="19050"/>
                    <a:pt x="15367381" y="19050"/>
                  </a:cubicBezTo>
                  <a:lnTo>
                    <a:pt x="9525" y="19050"/>
                  </a:lnTo>
                  <a:cubicBezTo>
                    <a:pt x="4318" y="19050"/>
                    <a:pt x="0" y="14732"/>
                    <a:pt x="0" y="9525"/>
                  </a:cubicBezTo>
                  <a:close/>
                </a:path>
              </a:pathLst>
            </a:custGeom>
            <a:solidFill>
              <a:srgbClr val="151617"/>
            </a:solidFill>
          </p:spPr>
        </p:sp>
      </p:grpSp>
      <p:sp>
        <p:nvSpPr>
          <p:cNvPr name="Freeform 25" id="25"/>
          <p:cNvSpPr/>
          <p:nvPr/>
        </p:nvSpPr>
        <p:spPr>
          <a:xfrm flipH="false" flipV="false" rot="0">
            <a:off x="748159" y="6418510"/>
            <a:ext cx="6722269" cy="1593247"/>
          </a:xfrm>
          <a:custGeom>
            <a:avLst/>
            <a:gdLst/>
            <a:ahLst/>
            <a:cxnLst/>
            <a:rect r="r" b="b" t="t" l="l"/>
            <a:pathLst>
              <a:path h="1593247" w="6722269">
                <a:moveTo>
                  <a:pt x="0" y="0"/>
                </a:moveTo>
                <a:lnTo>
                  <a:pt x="6722269" y="0"/>
                </a:lnTo>
                <a:lnTo>
                  <a:pt x="6722269" y="1593247"/>
                </a:lnTo>
                <a:lnTo>
                  <a:pt x="0" y="1593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977502" y="6819007"/>
            <a:ext cx="191392" cy="611237"/>
          </a:xfrm>
          <a:prstGeom prst="rect">
            <a:avLst/>
          </a:prstGeom>
        </p:spPr>
        <p:txBody>
          <a:bodyPr anchor="t" rtlCol="false" tIns="0" lIns="0" bIns="0" rIns="0">
            <a:spAutoFit/>
          </a:bodyPr>
          <a:lstStyle/>
          <a:p>
            <a:pPr algn="ctr">
              <a:lnSpc>
                <a:spcPts val="3373"/>
              </a:lnSpc>
            </a:pPr>
            <a:r>
              <a:rPr lang="en-US" sz="2061" b="true">
                <a:solidFill>
                  <a:srgbClr val="151617"/>
                </a:solidFill>
                <a:latin typeface="Arimo Bold"/>
                <a:ea typeface="Arimo Bold"/>
                <a:cs typeface="Arimo Bold"/>
                <a:sym typeface="Arimo Bold"/>
              </a:rPr>
              <a:t>4</a:t>
            </a:r>
          </a:p>
        </p:txBody>
      </p:sp>
      <p:sp>
        <p:nvSpPr>
          <p:cNvPr name="TextBox 27" id="27"/>
          <p:cNvSpPr txBox="true"/>
          <p:nvPr/>
        </p:nvSpPr>
        <p:spPr>
          <a:xfrm rot="0">
            <a:off x="7680723" y="6590705"/>
            <a:ext cx="2935784" cy="383679"/>
          </a:xfrm>
          <a:prstGeom prst="rect">
            <a:avLst/>
          </a:prstGeom>
        </p:spPr>
        <p:txBody>
          <a:bodyPr anchor="t" rtlCol="false" tIns="0" lIns="0" bIns="0" rIns="0">
            <a:spAutoFit/>
          </a:bodyPr>
          <a:lstStyle/>
          <a:p>
            <a:pPr algn="l">
              <a:lnSpc>
                <a:spcPts val="2625"/>
              </a:lnSpc>
            </a:pPr>
            <a:r>
              <a:rPr lang="en-US" sz="2061" b="true">
                <a:solidFill>
                  <a:srgbClr val="151617"/>
                </a:solidFill>
                <a:latin typeface="Arimo Bold"/>
                <a:ea typeface="Arimo Bold"/>
                <a:cs typeface="Arimo Bold"/>
                <a:sym typeface="Arimo Bold"/>
              </a:rPr>
              <a:t>Development Phase</a:t>
            </a:r>
          </a:p>
        </p:txBody>
      </p:sp>
      <p:sp>
        <p:nvSpPr>
          <p:cNvPr name="TextBox 28" id="28"/>
          <p:cNvSpPr txBox="true"/>
          <p:nvPr/>
        </p:nvSpPr>
        <p:spPr>
          <a:xfrm rot="0">
            <a:off x="7680723" y="6951017"/>
            <a:ext cx="9639300" cy="840879"/>
          </a:xfrm>
          <a:prstGeom prst="rect">
            <a:avLst/>
          </a:prstGeom>
        </p:spPr>
        <p:txBody>
          <a:bodyPr anchor="t" rtlCol="false" tIns="0" lIns="0" bIns="0" rIns="0">
            <a:spAutoFit/>
          </a:bodyPr>
          <a:lstStyle/>
          <a:p>
            <a:pPr algn="l">
              <a:lnSpc>
                <a:spcPts val="2686"/>
              </a:lnSpc>
            </a:pPr>
            <a:r>
              <a:rPr lang="en-US" sz="1686">
                <a:solidFill>
                  <a:srgbClr val="151617"/>
                </a:solidFill>
                <a:latin typeface="Arimo"/>
                <a:ea typeface="Arimo"/>
                <a:cs typeface="Arimo"/>
                <a:sym typeface="Arimo"/>
              </a:rPr>
              <a:t>The development phase involves building the solution, which includes coding, testing, and refinement.</a:t>
            </a:r>
          </a:p>
        </p:txBody>
      </p:sp>
      <p:grpSp>
        <p:nvGrpSpPr>
          <p:cNvPr name="Group 29" id="29"/>
          <p:cNvGrpSpPr/>
          <p:nvPr/>
        </p:nvGrpSpPr>
        <p:grpSpPr>
          <a:xfrm rot="0">
            <a:off x="7573119" y="7995048"/>
            <a:ext cx="9854470" cy="14288"/>
            <a:chOff x="0" y="0"/>
            <a:chExt cx="13139293" cy="19051"/>
          </a:xfrm>
        </p:grpSpPr>
        <p:sp>
          <p:nvSpPr>
            <p:cNvPr name="Freeform 30" id="30"/>
            <p:cNvSpPr/>
            <p:nvPr/>
          </p:nvSpPr>
          <p:spPr>
            <a:xfrm flipH="false" flipV="false" rot="0">
              <a:off x="0" y="0"/>
              <a:ext cx="13139293" cy="19050"/>
            </a:xfrm>
            <a:custGeom>
              <a:avLst/>
              <a:gdLst/>
              <a:ahLst/>
              <a:cxnLst/>
              <a:rect r="r" b="b" t="t" l="l"/>
              <a:pathLst>
                <a:path h="19050" w="13139293">
                  <a:moveTo>
                    <a:pt x="0" y="9525"/>
                  </a:moveTo>
                  <a:cubicBezTo>
                    <a:pt x="0" y="4318"/>
                    <a:pt x="4318" y="0"/>
                    <a:pt x="9525" y="0"/>
                  </a:cubicBezTo>
                  <a:lnTo>
                    <a:pt x="13129768" y="0"/>
                  </a:lnTo>
                  <a:cubicBezTo>
                    <a:pt x="13134975" y="0"/>
                    <a:pt x="13139293" y="4318"/>
                    <a:pt x="13139293" y="9525"/>
                  </a:cubicBezTo>
                  <a:cubicBezTo>
                    <a:pt x="13139293" y="14732"/>
                    <a:pt x="13134975" y="19050"/>
                    <a:pt x="13129768" y="19050"/>
                  </a:cubicBezTo>
                  <a:lnTo>
                    <a:pt x="9525" y="19050"/>
                  </a:lnTo>
                  <a:cubicBezTo>
                    <a:pt x="4318" y="19050"/>
                    <a:pt x="0" y="14732"/>
                    <a:pt x="0" y="9525"/>
                  </a:cubicBezTo>
                  <a:close/>
                </a:path>
              </a:pathLst>
            </a:custGeom>
            <a:solidFill>
              <a:srgbClr val="151617"/>
            </a:solidFill>
          </p:spPr>
        </p:sp>
      </p:grpSp>
      <p:sp>
        <p:nvSpPr>
          <p:cNvPr name="Freeform 31" id="31"/>
          <p:cNvSpPr/>
          <p:nvPr/>
        </p:nvSpPr>
        <p:spPr>
          <a:xfrm flipH="false" flipV="false" rot="0">
            <a:off x="748159" y="8109645"/>
            <a:ext cx="8400669" cy="1593247"/>
          </a:xfrm>
          <a:custGeom>
            <a:avLst/>
            <a:gdLst/>
            <a:ahLst/>
            <a:cxnLst/>
            <a:rect r="r" b="b" t="t" l="l"/>
            <a:pathLst>
              <a:path h="1593247" w="8400669">
                <a:moveTo>
                  <a:pt x="0" y="0"/>
                </a:moveTo>
                <a:lnTo>
                  <a:pt x="8400669" y="0"/>
                </a:lnTo>
                <a:lnTo>
                  <a:pt x="8400669" y="1593247"/>
                </a:lnTo>
                <a:lnTo>
                  <a:pt x="0" y="15932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2" id="32"/>
          <p:cNvSpPr txBox="true"/>
          <p:nvPr/>
        </p:nvSpPr>
        <p:spPr>
          <a:xfrm rot="0">
            <a:off x="977502" y="8510141"/>
            <a:ext cx="166390" cy="611237"/>
          </a:xfrm>
          <a:prstGeom prst="rect">
            <a:avLst/>
          </a:prstGeom>
        </p:spPr>
        <p:txBody>
          <a:bodyPr anchor="t" rtlCol="false" tIns="0" lIns="0" bIns="0" rIns="0">
            <a:spAutoFit/>
          </a:bodyPr>
          <a:lstStyle/>
          <a:p>
            <a:pPr algn="ctr">
              <a:lnSpc>
                <a:spcPts val="3373"/>
              </a:lnSpc>
            </a:pPr>
            <a:r>
              <a:rPr lang="en-US" sz="2061" b="true">
                <a:solidFill>
                  <a:srgbClr val="151617"/>
                </a:solidFill>
                <a:latin typeface="Arimo Bold"/>
                <a:ea typeface="Arimo Bold"/>
                <a:cs typeface="Arimo Bold"/>
                <a:sym typeface="Arimo Bold"/>
              </a:rPr>
              <a:t>5</a:t>
            </a:r>
          </a:p>
        </p:txBody>
      </p:sp>
      <p:sp>
        <p:nvSpPr>
          <p:cNvPr name="TextBox 33" id="33"/>
          <p:cNvSpPr txBox="true"/>
          <p:nvPr/>
        </p:nvSpPr>
        <p:spPr>
          <a:xfrm rot="0">
            <a:off x="9359056" y="8281839"/>
            <a:ext cx="2939504" cy="383679"/>
          </a:xfrm>
          <a:prstGeom prst="rect">
            <a:avLst/>
          </a:prstGeom>
        </p:spPr>
        <p:txBody>
          <a:bodyPr anchor="t" rtlCol="false" tIns="0" lIns="0" bIns="0" rIns="0">
            <a:spAutoFit/>
          </a:bodyPr>
          <a:lstStyle/>
          <a:p>
            <a:pPr algn="l">
              <a:lnSpc>
                <a:spcPts val="2625"/>
              </a:lnSpc>
            </a:pPr>
            <a:r>
              <a:rPr lang="en-US" sz="2061" b="true">
                <a:solidFill>
                  <a:srgbClr val="151617"/>
                </a:solidFill>
                <a:latin typeface="Arimo Bold"/>
                <a:ea typeface="Arimo Bold"/>
                <a:cs typeface="Arimo Bold"/>
                <a:sym typeface="Arimo Bold"/>
              </a:rPr>
              <a:t>Scaling the Solution</a:t>
            </a:r>
          </a:p>
        </p:txBody>
      </p:sp>
      <p:sp>
        <p:nvSpPr>
          <p:cNvPr name="TextBox 34" id="34"/>
          <p:cNvSpPr txBox="true"/>
          <p:nvPr/>
        </p:nvSpPr>
        <p:spPr>
          <a:xfrm rot="0">
            <a:off x="9359056" y="8642151"/>
            <a:ext cx="7960965" cy="840879"/>
          </a:xfrm>
          <a:prstGeom prst="rect">
            <a:avLst/>
          </a:prstGeom>
        </p:spPr>
        <p:txBody>
          <a:bodyPr anchor="t" rtlCol="false" tIns="0" lIns="0" bIns="0" rIns="0">
            <a:spAutoFit/>
          </a:bodyPr>
          <a:lstStyle/>
          <a:p>
            <a:pPr algn="l">
              <a:lnSpc>
                <a:spcPts val="2686"/>
              </a:lnSpc>
            </a:pPr>
            <a:r>
              <a:rPr lang="en-US" sz="1686">
                <a:solidFill>
                  <a:srgbClr val="151617"/>
                </a:solidFill>
                <a:latin typeface="Arimo"/>
                <a:ea typeface="Arimo"/>
                <a:cs typeface="Arimo"/>
                <a:sym typeface="Arimo"/>
              </a:rPr>
              <a:t>The last step is to scale the solution to accommodate the intended users and their requirements.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sp>
        <p:nvSpPr>
          <p:cNvPr name="TextBox 6" id="6"/>
          <p:cNvSpPr txBox="true"/>
          <p:nvPr/>
        </p:nvSpPr>
        <p:spPr>
          <a:xfrm rot="0">
            <a:off x="992238" y="873324"/>
            <a:ext cx="10597604" cy="981224"/>
          </a:xfrm>
          <a:prstGeom prst="rect">
            <a:avLst/>
          </a:prstGeom>
        </p:spPr>
        <p:txBody>
          <a:bodyPr anchor="t" rtlCol="false" tIns="0" lIns="0" bIns="0" rIns="0">
            <a:spAutoFit/>
          </a:bodyPr>
          <a:lstStyle/>
          <a:p>
            <a:pPr algn="l">
              <a:lnSpc>
                <a:spcPts val="6936"/>
              </a:lnSpc>
            </a:pPr>
            <a:r>
              <a:rPr lang="en-US" sz="5562" b="true">
                <a:solidFill>
                  <a:srgbClr val="151617"/>
                </a:solidFill>
                <a:latin typeface="Arimo Bold"/>
                <a:ea typeface="Arimo Bold"/>
                <a:cs typeface="Arimo Bold"/>
                <a:sym typeface="Arimo Bold"/>
              </a:rPr>
              <a:t>Ideation and Brainstorming</a:t>
            </a:r>
          </a:p>
        </p:txBody>
      </p:sp>
      <p:grpSp>
        <p:nvGrpSpPr>
          <p:cNvPr name="Group 7" id="7"/>
          <p:cNvGrpSpPr/>
          <p:nvPr/>
        </p:nvGrpSpPr>
        <p:grpSpPr>
          <a:xfrm rot="0">
            <a:off x="992238" y="2455455"/>
            <a:ext cx="3756869" cy="2254121"/>
            <a:chOff x="0" y="0"/>
            <a:chExt cx="5009159" cy="3005495"/>
          </a:xfrm>
        </p:grpSpPr>
        <p:sp>
          <p:nvSpPr>
            <p:cNvPr name="Freeform 8" id="8"/>
            <p:cNvSpPr/>
            <p:nvPr/>
          </p:nvSpPr>
          <p:spPr>
            <a:xfrm flipH="false" flipV="false" rot="0">
              <a:off x="0" y="0"/>
              <a:ext cx="5009134" cy="3005455"/>
            </a:xfrm>
            <a:custGeom>
              <a:avLst/>
              <a:gdLst/>
              <a:ahLst/>
              <a:cxnLst/>
              <a:rect r="r" b="b" t="t" l="l"/>
              <a:pathLst>
                <a:path h="3005455" w="5009134">
                  <a:moveTo>
                    <a:pt x="0" y="0"/>
                  </a:moveTo>
                  <a:lnTo>
                    <a:pt x="5009134" y="0"/>
                  </a:lnTo>
                  <a:lnTo>
                    <a:pt x="5009134" y="3005455"/>
                  </a:lnTo>
                  <a:lnTo>
                    <a:pt x="0" y="3005455"/>
                  </a:lnTo>
                  <a:lnTo>
                    <a:pt x="0" y="0"/>
                  </a:lnTo>
                  <a:close/>
                </a:path>
              </a:pathLst>
            </a:custGeom>
            <a:blipFill>
              <a:blip r:embed="rId2"/>
              <a:stretch>
                <a:fillRect l="0" t="0" r="0" b="-1"/>
              </a:stretch>
            </a:blipFill>
          </p:spPr>
        </p:sp>
      </p:grpSp>
      <p:sp>
        <p:nvSpPr>
          <p:cNvPr name="TextBox 9" id="9"/>
          <p:cNvSpPr txBox="true"/>
          <p:nvPr/>
        </p:nvSpPr>
        <p:spPr>
          <a:xfrm rot="0">
            <a:off x="992238" y="5040660"/>
            <a:ext cx="3756869" cy="942975"/>
          </a:xfrm>
          <a:prstGeom prst="rect">
            <a:avLst/>
          </a:prstGeom>
        </p:spPr>
        <p:txBody>
          <a:bodyPr anchor="t" rtlCol="false" tIns="0" lIns="0" bIns="0" rIns="0">
            <a:spAutoFit/>
          </a:bodyPr>
          <a:lstStyle/>
          <a:p>
            <a:pPr algn="l">
              <a:lnSpc>
                <a:spcPts val="3436"/>
              </a:lnSpc>
            </a:pPr>
            <a:r>
              <a:rPr lang="en-US" sz="2750" b="true">
                <a:solidFill>
                  <a:srgbClr val="151617"/>
                </a:solidFill>
                <a:latin typeface="Arimo Bold"/>
                <a:ea typeface="Arimo Bold"/>
                <a:cs typeface="Arimo Bold"/>
                <a:sym typeface="Arimo Bold"/>
              </a:rPr>
              <a:t>Collaborative Environment</a:t>
            </a:r>
          </a:p>
        </p:txBody>
      </p:sp>
      <p:sp>
        <p:nvSpPr>
          <p:cNvPr name="TextBox 10" id="10"/>
          <p:cNvSpPr txBox="true"/>
          <p:nvPr/>
        </p:nvSpPr>
        <p:spPr>
          <a:xfrm rot="0">
            <a:off x="992238" y="5944195"/>
            <a:ext cx="3756869" cy="2931319"/>
          </a:xfrm>
          <a:prstGeom prst="rect">
            <a:avLst/>
          </a:prstGeom>
        </p:spPr>
        <p:txBody>
          <a:bodyPr anchor="t" rtlCol="false" tIns="0" lIns="0" bIns="0" rIns="0">
            <a:spAutoFit/>
          </a:bodyPr>
          <a:lstStyle/>
          <a:p>
            <a:pPr algn="l">
              <a:lnSpc>
                <a:spcPts val="3561"/>
              </a:lnSpc>
            </a:pPr>
            <a:r>
              <a:rPr lang="en-US" sz="2187">
                <a:solidFill>
                  <a:srgbClr val="151617"/>
                </a:solidFill>
                <a:latin typeface="Arimo"/>
                <a:ea typeface="Arimo"/>
                <a:cs typeface="Arimo"/>
                <a:sym typeface="Arimo"/>
              </a:rPr>
              <a:t>Our brainstorming sessions bring together experts from various fields to explore innovative electric aircraft solutions.</a:t>
            </a:r>
          </a:p>
        </p:txBody>
      </p:sp>
      <p:grpSp>
        <p:nvGrpSpPr>
          <p:cNvPr name="Group 11" id="11"/>
          <p:cNvGrpSpPr/>
          <p:nvPr/>
        </p:nvGrpSpPr>
        <p:grpSpPr>
          <a:xfrm rot="0">
            <a:off x="5174308" y="2421582"/>
            <a:ext cx="3757018" cy="2321867"/>
            <a:chOff x="0" y="0"/>
            <a:chExt cx="5009357" cy="3095823"/>
          </a:xfrm>
        </p:grpSpPr>
        <p:sp>
          <p:nvSpPr>
            <p:cNvPr name="Freeform 12" id="12" descr="preencoded.png"/>
            <p:cNvSpPr/>
            <p:nvPr/>
          </p:nvSpPr>
          <p:spPr>
            <a:xfrm flipH="false" flipV="false" rot="0">
              <a:off x="0" y="0"/>
              <a:ext cx="5009388" cy="3095879"/>
            </a:xfrm>
            <a:custGeom>
              <a:avLst/>
              <a:gdLst/>
              <a:ahLst/>
              <a:cxnLst/>
              <a:rect r="r" b="b" t="t" l="l"/>
              <a:pathLst>
                <a:path h="3095879" w="5009388">
                  <a:moveTo>
                    <a:pt x="0" y="0"/>
                  </a:moveTo>
                  <a:lnTo>
                    <a:pt x="5009388" y="0"/>
                  </a:lnTo>
                  <a:lnTo>
                    <a:pt x="5009388" y="3095879"/>
                  </a:lnTo>
                  <a:lnTo>
                    <a:pt x="0" y="3095879"/>
                  </a:lnTo>
                  <a:lnTo>
                    <a:pt x="0" y="0"/>
                  </a:lnTo>
                  <a:close/>
                </a:path>
              </a:pathLst>
            </a:custGeom>
            <a:blipFill>
              <a:blip r:embed="rId3"/>
              <a:stretch>
                <a:fillRect l="0" t="-103" r="0" b="-101"/>
              </a:stretch>
            </a:blipFill>
          </p:spPr>
        </p:sp>
      </p:grpSp>
      <p:sp>
        <p:nvSpPr>
          <p:cNvPr name="TextBox 13" id="13"/>
          <p:cNvSpPr txBox="true"/>
          <p:nvPr/>
        </p:nvSpPr>
        <p:spPr>
          <a:xfrm rot="0">
            <a:off x="5174308" y="5040660"/>
            <a:ext cx="3757018" cy="942975"/>
          </a:xfrm>
          <a:prstGeom prst="rect">
            <a:avLst/>
          </a:prstGeom>
        </p:spPr>
        <p:txBody>
          <a:bodyPr anchor="t" rtlCol="false" tIns="0" lIns="0" bIns="0" rIns="0">
            <a:spAutoFit/>
          </a:bodyPr>
          <a:lstStyle/>
          <a:p>
            <a:pPr algn="l">
              <a:lnSpc>
                <a:spcPts val="3436"/>
              </a:lnSpc>
            </a:pPr>
            <a:r>
              <a:rPr lang="en-US" sz="2750" b="true">
                <a:solidFill>
                  <a:srgbClr val="151617"/>
                </a:solidFill>
                <a:latin typeface="Arimo Bold"/>
                <a:ea typeface="Arimo Bold"/>
                <a:cs typeface="Arimo Bold"/>
                <a:sym typeface="Arimo Bold"/>
              </a:rPr>
              <a:t>Electric Aircraft Design</a:t>
            </a:r>
          </a:p>
        </p:txBody>
      </p:sp>
      <p:sp>
        <p:nvSpPr>
          <p:cNvPr name="TextBox 14" id="14"/>
          <p:cNvSpPr txBox="true"/>
          <p:nvPr/>
        </p:nvSpPr>
        <p:spPr>
          <a:xfrm rot="0">
            <a:off x="5174308" y="5944195"/>
            <a:ext cx="3757018" cy="2477691"/>
          </a:xfrm>
          <a:prstGeom prst="rect">
            <a:avLst/>
          </a:prstGeom>
        </p:spPr>
        <p:txBody>
          <a:bodyPr anchor="t" rtlCol="false" tIns="0" lIns="0" bIns="0" rIns="0">
            <a:spAutoFit/>
          </a:bodyPr>
          <a:lstStyle/>
          <a:p>
            <a:pPr algn="l">
              <a:lnSpc>
                <a:spcPts val="3561"/>
              </a:lnSpc>
            </a:pPr>
            <a:r>
              <a:rPr lang="en-US" sz="2187">
                <a:solidFill>
                  <a:srgbClr val="151617"/>
                </a:solidFill>
                <a:latin typeface="Arimo"/>
                <a:ea typeface="Arimo"/>
                <a:cs typeface="Arimo"/>
                <a:sym typeface="Arimo"/>
              </a:rPr>
              <a:t>We are focusing on feasible electric aircraft designs that are both environmentally friendly and cost-effective.</a:t>
            </a:r>
          </a:p>
        </p:txBody>
      </p:sp>
      <p:grpSp>
        <p:nvGrpSpPr>
          <p:cNvPr name="Group 15" id="15"/>
          <p:cNvGrpSpPr/>
          <p:nvPr/>
        </p:nvGrpSpPr>
        <p:grpSpPr>
          <a:xfrm rot="0">
            <a:off x="9356526" y="2455455"/>
            <a:ext cx="3757018" cy="2254121"/>
            <a:chOff x="0" y="0"/>
            <a:chExt cx="5009357" cy="3005495"/>
          </a:xfrm>
        </p:grpSpPr>
        <p:sp>
          <p:nvSpPr>
            <p:cNvPr name="Freeform 16" id="16"/>
            <p:cNvSpPr/>
            <p:nvPr/>
          </p:nvSpPr>
          <p:spPr>
            <a:xfrm flipH="false" flipV="false" rot="0">
              <a:off x="0" y="0"/>
              <a:ext cx="5009388" cy="3005455"/>
            </a:xfrm>
            <a:custGeom>
              <a:avLst/>
              <a:gdLst/>
              <a:ahLst/>
              <a:cxnLst/>
              <a:rect r="r" b="b" t="t" l="l"/>
              <a:pathLst>
                <a:path h="3005455" w="5009388">
                  <a:moveTo>
                    <a:pt x="0" y="0"/>
                  </a:moveTo>
                  <a:lnTo>
                    <a:pt x="5009388" y="0"/>
                  </a:lnTo>
                  <a:lnTo>
                    <a:pt x="5009388" y="3005455"/>
                  </a:lnTo>
                  <a:lnTo>
                    <a:pt x="0" y="3005455"/>
                  </a:lnTo>
                  <a:lnTo>
                    <a:pt x="0" y="0"/>
                  </a:lnTo>
                  <a:close/>
                </a:path>
              </a:pathLst>
            </a:custGeom>
            <a:blipFill>
              <a:blip r:embed="rId4"/>
              <a:stretch>
                <a:fillRect l="-3390" t="0" r="-3390" b="-1"/>
              </a:stretch>
            </a:blipFill>
          </p:spPr>
        </p:sp>
      </p:grpSp>
      <p:sp>
        <p:nvSpPr>
          <p:cNvPr name="TextBox 17" id="17"/>
          <p:cNvSpPr txBox="true"/>
          <p:nvPr/>
        </p:nvSpPr>
        <p:spPr>
          <a:xfrm rot="0">
            <a:off x="9356526" y="5040660"/>
            <a:ext cx="3757018" cy="1385888"/>
          </a:xfrm>
          <a:prstGeom prst="rect">
            <a:avLst/>
          </a:prstGeom>
        </p:spPr>
        <p:txBody>
          <a:bodyPr anchor="t" rtlCol="false" tIns="0" lIns="0" bIns="0" rIns="0">
            <a:spAutoFit/>
          </a:bodyPr>
          <a:lstStyle/>
          <a:p>
            <a:pPr algn="l">
              <a:lnSpc>
                <a:spcPts val="3436"/>
              </a:lnSpc>
            </a:pPr>
            <a:r>
              <a:rPr lang="en-US" sz="2750" b="true">
                <a:solidFill>
                  <a:srgbClr val="151617"/>
                </a:solidFill>
                <a:latin typeface="Arimo Bold"/>
                <a:ea typeface="Arimo Bold"/>
                <a:cs typeface="Arimo Bold"/>
                <a:sym typeface="Arimo Bold"/>
              </a:rPr>
              <a:t>Battery Technology Innovation</a:t>
            </a:r>
          </a:p>
        </p:txBody>
      </p:sp>
      <p:sp>
        <p:nvSpPr>
          <p:cNvPr name="TextBox 18" id="18"/>
          <p:cNvSpPr txBox="true"/>
          <p:nvPr/>
        </p:nvSpPr>
        <p:spPr>
          <a:xfrm rot="0">
            <a:off x="9356526" y="6387108"/>
            <a:ext cx="3757018" cy="2931319"/>
          </a:xfrm>
          <a:prstGeom prst="rect">
            <a:avLst/>
          </a:prstGeom>
        </p:spPr>
        <p:txBody>
          <a:bodyPr anchor="t" rtlCol="false" tIns="0" lIns="0" bIns="0" rIns="0">
            <a:spAutoFit/>
          </a:bodyPr>
          <a:lstStyle/>
          <a:p>
            <a:pPr algn="l">
              <a:lnSpc>
                <a:spcPts val="3561"/>
              </a:lnSpc>
            </a:pPr>
            <a:r>
              <a:rPr lang="en-US" sz="2187">
                <a:solidFill>
                  <a:srgbClr val="151617"/>
                </a:solidFill>
                <a:latin typeface="Arimo"/>
                <a:ea typeface="Arimo"/>
                <a:cs typeface="Arimo"/>
                <a:sym typeface="Arimo"/>
              </a:rPr>
              <a:t>We are committed to researching and developing cutting-edge battery technologies to power electric aircraft efficiently.</a:t>
            </a:r>
          </a:p>
        </p:txBody>
      </p:sp>
      <p:grpSp>
        <p:nvGrpSpPr>
          <p:cNvPr name="Group 19" id="19"/>
          <p:cNvGrpSpPr/>
          <p:nvPr/>
        </p:nvGrpSpPr>
        <p:grpSpPr>
          <a:xfrm rot="0">
            <a:off x="13538746" y="2421582"/>
            <a:ext cx="3757017" cy="2321867"/>
            <a:chOff x="0" y="0"/>
            <a:chExt cx="5009356" cy="3095823"/>
          </a:xfrm>
        </p:grpSpPr>
        <p:sp>
          <p:nvSpPr>
            <p:cNvPr name="Freeform 20" id="20" descr="preencoded.png"/>
            <p:cNvSpPr/>
            <p:nvPr/>
          </p:nvSpPr>
          <p:spPr>
            <a:xfrm flipH="false" flipV="false" rot="0">
              <a:off x="0" y="0"/>
              <a:ext cx="5009388" cy="3095879"/>
            </a:xfrm>
            <a:custGeom>
              <a:avLst/>
              <a:gdLst/>
              <a:ahLst/>
              <a:cxnLst/>
              <a:rect r="r" b="b" t="t" l="l"/>
              <a:pathLst>
                <a:path h="3095879" w="5009388">
                  <a:moveTo>
                    <a:pt x="0" y="0"/>
                  </a:moveTo>
                  <a:lnTo>
                    <a:pt x="5009388" y="0"/>
                  </a:lnTo>
                  <a:lnTo>
                    <a:pt x="5009388" y="3095879"/>
                  </a:lnTo>
                  <a:lnTo>
                    <a:pt x="0" y="3095879"/>
                  </a:lnTo>
                  <a:lnTo>
                    <a:pt x="0" y="0"/>
                  </a:lnTo>
                  <a:close/>
                </a:path>
              </a:pathLst>
            </a:custGeom>
            <a:blipFill>
              <a:blip r:embed="rId5"/>
              <a:stretch>
                <a:fillRect l="0" t="-103" r="0" b="-101"/>
              </a:stretch>
            </a:blipFill>
          </p:spPr>
        </p:sp>
      </p:grpSp>
      <p:sp>
        <p:nvSpPr>
          <p:cNvPr name="TextBox 21" id="21"/>
          <p:cNvSpPr txBox="true"/>
          <p:nvPr/>
        </p:nvSpPr>
        <p:spPr>
          <a:xfrm rot="0">
            <a:off x="13538746" y="5040660"/>
            <a:ext cx="3757017" cy="942975"/>
          </a:xfrm>
          <a:prstGeom prst="rect">
            <a:avLst/>
          </a:prstGeom>
        </p:spPr>
        <p:txBody>
          <a:bodyPr anchor="t" rtlCol="false" tIns="0" lIns="0" bIns="0" rIns="0">
            <a:spAutoFit/>
          </a:bodyPr>
          <a:lstStyle/>
          <a:p>
            <a:pPr algn="l">
              <a:lnSpc>
                <a:spcPts val="3436"/>
              </a:lnSpc>
            </a:pPr>
            <a:r>
              <a:rPr lang="en-US" sz="2750" b="true">
                <a:solidFill>
                  <a:srgbClr val="151617"/>
                </a:solidFill>
                <a:latin typeface="Arimo Bold"/>
                <a:ea typeface="Arimo Bold"/>
                <a:cs typeface="Arimo Bold"/>
                <a:sym typeface="Arimo Bold"/>
              </a:rPr>
              <a:t>Sustainable Future of Aviation</a:t>
            </a:r>
          </a:p>
        </p:txBody>
      </p:sp>
      <p:sp>
        <p:nvSpPr>
          <p:cNvPr name="TextBox 22" id="22"/>
          <p:cNvSpPr txBox="true"/>
          <p:nvPr/>
        </p:nvSpPr>
        <p:spPr>
          <a:xfrm rot="0">
            <a:off x="13538746" y="5944195"/>
            <a:ext cx="3757017" cy="2477691"/>
          </a:xfrm>
          <a:prstGeom prst="rect">
            <a:avLst/>
          </a:prstGeom>
        </p:spPr>
        <p:txBody>
          <a:bodyPr anchor="t" rtlCol="false" tIns="0" lIns="0" bIns="0" rIns="0">
            <a:spAutoFit/>
          </a:bodyPr>
          <a:lstStyle/>
          <a:p>
            <a:pPr algn="l">
              <a:lnSpc>
                <a:spcPts val="3561"/>
              </a:lnSpc>
            </a:pPr>
            <a:r>
              <a:rPr lang="en-US" sz="2187">
                <a:solidFill>
                  <a:srgbClr val="151617"/>
                </a:solidFill>
                <a:latin typeface="Arimo"/>
                <a:ea typeface="Arimo"/>
                <a:cs typeface="Arimo"/>
                <a:sym typeface="Arimo"/>
              </a:rPr>
              <a:t>Our vision is to create a future where electric aircraft play a crucial role in achieving sustainable air travel.</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sp>
        <p:nvSpPr>
          <p:cNvPr name="TextBox 6" id="6"/>
          <p:cNvSpPr txBox="true"/>
          <p:nvPr/>
        </p:nvSpPr>
        <p:spPr>
          <a:xfrm rot="0">
            <a:off x="992238" y="1071860"/>
            <a:ext cx="8846344" cy="981224"/>
          </a:xfrm>
          <a:prstGeom prst="rect">
            <a:avLst/>
          </a:prstGeom>
        </p:spPr>
        <p:txBody>
          <a:bodyPr anchor="t" rtlCol="false" tIns="0" lIns="0" bIns="0" rIns="0">
            <a:spAutoFit/>
          </a:bodyPr>
          <a:lstStyle/>
          <a:p>
            <a:pPr algn="l">
              <a:lnSpc>
                <a:spcPts val="6936"/>
              </a:lnSpc>
            </a:pPr>
            <a:r>
              <a:rPr lang="en-US" sz="5562" b="true">
                <a:solidFill>
                  <a:srgbClr val="151617"/>
                </a:solidFill>
                <a:latin typeface="Arimo Bold"/>
                <a:ea typeface="Arimo Bold"/>
                <a:cs typeface="Arimo Bold"/>
                <a:sym typeface="Arimo Bold"/>
              </a:rPr>
              <a:t>Designing the Solution</a:t>
            </a:r>
          </a:p>
        </p:txBody>
      </p:sp>
      <p:grpSp>
        <p:nvGrpSpPr>
          <p:cNvPr name="Group 7" id="7"/>
          <p:cNvGrpSpPr/>
          <p:nvPr/>
        </p:nvGrpSpPr>
        <p:grpSpPr>
          <a:xfrm rot="0">
            <a:off x="992238" y="5869930"/>
            <a:ext cx="16303560" cy="38100"/>
            <a:chOff x="0" y="0"/>
            <a:chExt cx="21738081" cy="50800"/>
          </a:xfrm>
        </p:grpSpPr>
        <p:sp>
          <p:nvSpPr>
            <p:cNvPr name="Freeform 8" id="8"/>
            <p:cNvSpPr/>
            <p:nvPr/>
          </p:nvSpPr>
          <p:spPr>
            <a:xfrm flipH="false" flipV="false" rot="0">
              <a:off x="0" y="0"/>
              <a:ext cx="21738081" cy="50800"/>
            </a:xfrm>
            <a:custGeom>
              <a:avLst/>
              <a:gdLst/>
              <a:ahLst/>
              <a:cxnLst/>
              <a:rect r="r" b="b" t="t" l="l"/>
              <a:pathLst>
                <a:path h="50800" w="21738081">
                  <a:moveTo>
                    <a:pt x="0" y="15240"/>
                  </a:moveTo>
                  <a:cubicBezTo>
                    <a:pt x="0" y="6858"/>
                    <a:pt x="6858" y="0"/>
                    <a:pt x="15240" y="0"/>
                  </a:cubicBezTo>
                  <a:lnTo>
                    <a:pt x="21722842" y="0"/>
                  </a:lnTo>
                  <a:cubicBezTo>
                    <a:pt x="21731224" y="0"/>
                    <a:pt x="21738081" y="6858"/>
                    <a:pt x="21738081" y="15240"/>
                  </a:cubicBezTo>
                  <a:lnTo>
                    <a:pt x="21738081" y="35560"/>
                  </a:lnTo>
                  <a:cubicBezTo>
                    <a:pt x="21738081" y="43942"/>
                    <a:pt x="21731224" y="50800"/>
                    <a:pt x="21722842" y="50800"/>
                  </a:cubicBezTo>
                  <a:lnTo>
                    <a:pt x="15240" y="50800"/>
                  </a:lnTo>
                  <a:cubicBezTo>
                    <a:pt x="6858" y="50800"/>
                    <a:pt x="0" y="43942"/>
                    <a:pt x="0" y="35560"/>
                  </a:cubicBezTo>
                  <a:close/>
                </a:path>
              </a:pathLst>
            </a:custGeom>
            <a:solidFill>
              <a:srgbClr val="000000">
                <a:alpha val="7451"/>
              </a:srgbClr>
            </a:solidFill>
          </p:spPr>
        </p:sp>
      </p:grpSp>
      <p:grpSp>
        <p:nvGrpSpPr>
          <p:cNvPr name="Group 9" id="9"/>
          <p:cNvGrpSpPr/>
          <p:nvPr/>
        </p:nvGrpSpPr>
        <p:grpSpPr>
          <a:xfrm rot="0">
            <a:off x="4978152" y="4877692"/>
            <a:ext cx="38100" cy="992219"/>
            <a:chOff x="0" y="0"/>
            <a:chExt cx="50800" cy="1322959"/>
          </a:xfrm>
        </p:grpSpPr>
        <p:sp>
          <p:nvSpPr>
            <p:cNvPr name="Freeform 10" id="10"/>
            <p:cNvSpPr/>
            <p:nvPr/>
          </p:nvSpPr>
          <p:spPr>
            <a:xfrm flipH="false" flipV="false" rot="0">
              <a:off x="0" y="0"/>
              <a:ext cx="50800" cy="1322959"/>
            </a:xfrm>
            <a:custGeom>
              <a:avLst/>
              <a:gdLst/>
              <a:ahLst/>
              <a:cxnLst/>
              <a:rect r="r" b="b" t="t" l="l"/>
              <a:pathLst>
                <a:path h="1322959" w="50800">
                  <a:moveTo>
                    <a:pt x="0" y="15240"/>
                  </a:moveTo>
                  <a:cubicBezTo>
                    <a:pt x="0" y="6858"/>
                    <a:pt x="6858" y="0"/>
                    <a:pt x="15240" y="0"/>
                  </a:cubicBezTo>
                  <a:lnTo>
                    <a:pt x="35560" y="0"/>
                  </a:lnTo>
                  <a:cubicBezTo>
                    <a:pt x="43942" y="0"/>
                    <a:pt x="50800" y="6858"/>
                    <a:pt x="50800" y="15240"/>
                  </a:cubicBezTo>
                  <a:lnTo>
                    <a:pt x="50800" y="1307719"/>
                  </a:lnTo>
                  <a:cubicBezTo>
                    <a:pt x="50800" y="1316101"/>
                    <a:pt x="43942" y="1322959"/>
                    <a:pt x="35560" y="1322959"/>
                  </a:cubicBezTo>
                  <a:lnTo>
                    <a:pt x="15240" y="1322959"/>
                  </a:lnTo>
                  <a:cubicBezTo>
                    <a:pt x="6858" y="1322959"/>
                    <a:pt x="0" y="1316101"/>
                    <a:pt x="0" y="1307719"/>
                  </a:cubicBezTo>
                  <a:close/>
                </a:path>
              </a:pathLst>
            </a:custGeom>
            <a:solidFill>
              <a:srgbClr val="151617"/>
            </a:solidFill>
          </p:spPr>
        </p:sp>
      </p:grpSp>
      <p:sp>
        <p:nvSpPr>
          <p:cNvPr name="Freeform 11" id="11"/>
          <p:cNvSpPr/>
          <p:nvPr/>
        </p:nvSpPr>
        <p:spPr>
          <a:xfrm flipH="false" flipV="false" rot="0">
            <a:off x="4673501" y="5546229"/>
            <a:ext cx="647415" cy="647415"/>
          </a:xfrm>
          <a:custGeom>
            <a:avLst/>
            <a:gdLst/>
            <a:ahLst/>
            <a:cxnLst/>
            <a:rect r="r" b="b" t="t" l="l"/>
            <a:pathLst>
              <a:path h="647415" w="647415">
                <a:moveTo>
                  <a:pt x="0" y="0"/>
                </a:moveTo>
                <a:lnTo>
                  <a:pt x="647415" y="0"/>
                </a:lnTo>
                <a:lnTo>
                  <a:pt x="647415" y="647415"/>
                </a:lnTo>
                <a:lnTo>
                  <a:pt x="0" y="6474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4908202" y="5762030"/>
            <a:ext cx="177850" cy="320576"/>
          </a:xfrm>
          <a:prstGeom prst="rect">
            <a:avLst/>
          </a:prstGeom>
        </p:spPr>
        <p:txBody>
          <a:bodyPr anchor="t" rtlCol="false" tIns="0" lIns="0" bIns="0" rIns="0">
            <a:spAutoFit/>
          </a:bodyPr>
          <a:lstStyle/>
          <a:p>
            <a:pPr algn="ctr">
              <a:lnSpc>
                <a:spcPts val="3312"/>
              </a:lnSpc>
            </a:pPr>
            <a:r>
              <a:rPr lang="en-US" sz="3311" b="true">
                <a:solidFill>
                  <a:srgbClr val="151617"/>
                </a:solidFill>
                <a:latin typeface="Arimo Bold"/>
                <a:ea typeface="Arimo Bold"/>
                <a:cs typeface="Arimo Bold"/>
                <a:sym typeface="Arimo Bold"/>
              </a:rPr>
              <a:t>1</a:t>
            </a:r>
          </a:p>
        </p:txBody>
      </p:sp>
      <p:sp>
        <p:nvSpPr>
          <p:cNvPr name="TextBox 13" id="13"/>
          <p:cNvSpPr txBox="true"/>
          <p:nvPr/>
        </p:nvSpPr>
        <p:spPr>
          <a:xfrm rot="0">
            <a:off x="2855714" y="2562969"/>
            <a:ext cx="4282827" cy="500062"/>
          </a:xfrm>
          <a:prstGeom prst="rect">
            <a:avLst/>
          </a:prstGeom>
        </p:spPr>
        <p:txBody>
          <a:bodyPr anchor="t" rtlCol="false" tIns="0" lIns="0" bIns="0" rIns="0">
            <a:spAutoFit/>
          </a:bodyPr>
          <a:lstStyle/>
          <a:p>
            <a:pPr algn="ctr">
              <a:lnSpc>
                <a:spcPts val="3436"/>
              </a:lnSpc>
            </a:pPr>
            <a:r>
              <a:rPr lang="en-US" sz="2750" b="true">
                <a:solidFill>
                  <a:srgbClr val="151617"/>
                </a:solidFill>
                <a:latin typeface="Arimo Bold"/>
                <a:ea typeface="Arimo Bold"/>
                <a:cs typeface="Arimo Bold"/>
                <a:sym typeface="Arimo Bold"/>
              </a:rPr>
              <a:t>Engineering Expertise</a:t>
            </a:r>
          </a:p>
        </p:txBody>
      </p:sp>
      <p:sp>
        <p:nvSpPr>
          <p:cNvPr name="TextBox 14" id="14"/>
          <p:cNvSpPr txBox="true"/>
          <p:nvPr/>
        </p:nvSpPr>
        <p:spPr>
          <a:xfrm rot="0">
            <a:off x="1275755" y="3023592"/>
            <a:ext cx="7442895" cy="1570435"/>
          </a:xfrm>
          <a:prstGeom prst="rect">
            <a:avLst/>
          </a:prstGeom>
        </p:spPr>
        <p:txBody>
          <a:bodyPr anchor="t" rtlCol="false" tIns="0" lIns="0" bIns="0" rIns="0">
            <a:spAutoFit/>
          </a:bodyPr>
          <a:lstStyle/>
          <a:p>
            <a:pPr algn="just">
              <a:lnSpc>
                <a:spcPts val="3561"/>
              </a:lnSpc>
            </a:pPr>
            <a:r>
              <a:rPr lang="en-US" sz="2187">
                <a:solidFill>
                  <a:srgbClr val="151617"/>
                </a:solidFill>
                <a:latin typeface="Arimo"/>
                <a:ea typeface="Arimo"/>
                <a:cs typeface="Arimo"/>
                <a:sym typeface="Arimo"/>
              </a:rPr>
              <a:t>Collaborate with experienced aerospace engineers, leveraging their knowledge to craft innovative and efficient electric aircraft.</a:t>
            </a:r>
          </a:p>
        </p:txBody>
      </p:sp>
      <p:grpSp>
        <p:nvGrpSpPr>
          <p:cNvPr name="Group 15" id="15"/>
          <p:cNvGrpSpPr/>
          <p:nvPr/>
        </p:nvGrpSpPr>
        <p:grpSpPr>
          <a:xfrm rot="0">
            <a:off x="9124801" y="5869930"/>
            <a:ext cx="38100" cy="992219"/>
            <a:chOff x="0" y="0"/>
            <a:chExt cx="50800" cy="1322959"/>
          </a:xfrm>
        </p:grpSpPr>
        <p:sp>
          <p:nvSpPr>
            <p:cNvPr name="Freeform 16" id="16"/>
            <p:cNvSpPr/>
            <p:nvPr/>
          </p:nvSpPr>
          <p:spPr>
            <a:xfrm flipH="false" flipV="false" rot="0">
              <a:off x="0" y="0"/>
              <a:ext cx="50800" cy="1322959"/>
            </a:xfrm>
            <a:custGeom>
              <a:avLst/>
              <a:gdLst/>
              <a:ahLst/>
              <a:cxnLst/>
              <a:rect r="r" b="b" t="t" l="l"/>
              <a:pathLst>
                <a:path h="1322959" w="50800">
                  <a:moveTo>
                    <a:pt x="0" y="15240"/>
                  </a:moveTo>
                  <a:cubicBezTo>
                    <a:pt x="0" y="6858"/>
                    <a:pt x="6858" y="0"/>
                    <a:pt x="15240" y="0"/>
                  </a:cubicBezTo>
                  <a:lnTo>
                    <a:pt x="35560" y="0"/>
                  </a:lnTo>
                  <a:cubicBezTo>
                    <a:pt x="43942" y="0"/>
                    <a:pt x="50800" y="6858"/>
                    <a:pt x="50800" y="15240"/>
                  </a:cubicBezTo>
                  <a:lnTo>
                    <a:pt x="50800" y="1307719"/>
                  </a:lnTo>
                  <a:cubicBezTo>
                    <a:pt x="50800" y="1316101"/>
                    <a:pt x="43942" y="1322959"/>
                    <a:pt x="35560" y="1322959"/>
                  </a:cubicBezTo>
                  <a:lnTo>
                    <a:pt x="15240" y="1322959"/>
                  </a:lnTo>
                  <a:cubicBezTo>
                    <a:pt x="6858" y="1322959"/>
                    <a:pt x="0" y="1316101"/>
                    <a:pt x="0" y="1307719"/>
                  </a:cubicBezTo>
                  <a:close/>
                </a:path>
              </a:pathLst>
            </a:custGeom>
            <a:solidFill>
              <a:srgbClr val="151617"/>
            </a:solidFill>
          </p:spPr>
        </p:sp>
      </p:grpSp>
      <p:sp>
        <p:nvSpPr>
          <p:cNvPr name="Freeform 17" id="17"/>
          <p:cNvSpPr/>
          <p:nvPr/>
        </p:nvSpPr>
        <p:spPr>
          <a:xfrm flipH="false" flipV="false" rot="0">
            <a:off x="8820150" y="5546229"/>
            <a:ext cx="647414" cy="647415"/>
          </a:xfrm>
          <a:custGeom>
            <a:avLst/>
            <a:gdLst/>
            <a:ahLst/>
            <a:cxnLst/>
            <a:rect r="r" b="b" t="t" l="l"/>
            <a:pathLst>
              <a:path h="647415" w="647414">
                <a:moveTo>
                  <a:pt x="0" y="0"/>
                </a:moveTo>
                <a:lnTo>
                  <a:pt x="647414" y="0"/>
                </a:lnTo>
                <a:lnTo>
                  <a:pt x="647414" y="647415"/>
                </a:lnTo>
                <a:lnTo>
                  <a:pt x="0" y="6474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9014520" y="5762030"/>
            <a:ext cx="258664" cy="320576"/>
          </a:xfrm>
          <a:prstGeom prst="rect">
            <a:avLst/>
          </a:prstGeom>
        </p:spPr>
        <p:txBody>
          <a:bodyPr anchor="t" rtlCol="false" tIns="0" lIns="0" bIns="0" rIns="0">
            <a:spAutoFit/>
          </a:bodyPr>
          <a:lstStyle/>
          <a:p>
            <a:pPr algn="ctr">
              <a:lnSpc>
                <a:spcPts val="3312"/>
              </a:lnSpc>
            </a:pPr>
            <a:r>
              <a:rPr lang="en-US" sz="3311" b="true">
                <a:solidFill>
                  <a:srgbClr val="151617"/>
                </a:solidFill>
                <a:latin typeface="Arimo Bold"/>
                <a:ea typeface="Arimo Bold"/>
                <a:cs typeface="Arimo Bold"/>
                <a:sym typeface="Arimo Bold"/>
              </a:rPr>
              <a:t>2</a:t>
            </a:r>
          </a:p>
        </p:txBody>
      </p:sp>
      <p:sp>
        <p:nvSpPr>
          <p:cNvPr name="TextBox 19" id="19"/>
          <p:cNvSpPr txBox="true"/>
          <p:nvPr/>
        </p:nvSpPr>
        <p:spPr>
          <a:xfrm rot="0">
            <a:off x="6800701" y="7088684"/>
            <a:ext cx="4686300" cy="500062"/>
          </a:xfrm>
          <a:prstGeom prst="rect">
            <a:avLst/>
          </a:prstGeom>
        </p:spPr>
        <p:txBody>
          <a:bodyPr anchor="t" rtlCol="false" tIns="0" lIns="0" bIns="0" rIns="0">
            <a:spAutoFit/>
          </a:bodyPr>
          <a:lstStyle/>
          <a:p>
            <a:pPr algn="ctr">
              <a:lnSpc>
                <a:spcPts val="3436"/>
              </a:lnSpc>
            </a:pPr>
            <a:r>
              <a:rPr lang="en-US" sz="2750" b="true">
                <a:solidFill>
                  <a:srgbClr val="151617"/>
                </a:solidFill>
                <a:latin typeface="Arimo Bold"/>
                <a:ea typeface="Arimo Bold"/>
                <a:cs typeface="Arimo Bold"/>
                <a:sym typeface="Arimo Bold"/>
              </a:rPr>
              <a:t>Prototyping and Testing</a:t>
            </a:r>
          </a:p>
        </p:txBody>
      </p:sp>
      <p:sp>
        <p:nvSpPr>
          <p:cNvPr name="TextBox 20" id="20"/>
          <p:cNvSpPr txBox="true"/>
          <p:nvPr/>
        </p:nvSpPr>
        <p:spPr>
          <a:xfrm rot="0">
            <a:off x="5422404" y="7549306"/>
            <a:ext cx="7443044" cy="1570435"/>
          </a:xfrm>
          <a:prstGeom prst="rect">
            <a:avLst/>
          </a:prstGeom>
        </p:spPr>
        <p:txBody>
          <a:bodyPr anchor="t" rtlCol="false" tIns="0" lIns="0" bIns="0" rIns="0">
            <a:spAutoFit/>
          </a:bodyPr>
          <a:lstStyle/>
          <a:p>
            <a:pPr algn="just">
              <a:lnSpc>
                <a:spcPts val="3561"/>
              </a:lnSpc>
            </a:pPr>
            <a:r>
              <a:rPr lang="en-US" sz="2187">
                <a:solidFill>
                  <a:srgbClr val="151617"/>
                </a:solidFill>
                <a:latin typeface="Arimo"/>
                <a:ea typeface="Arimo"/>
                <a:cs typeface="Arimo"/>
                <a:sym typeface="Arimo"/>
              </a:rPr>
              <a:t>Construct prototypes to validate theoretical designs, enabling iterative improvements and adjustments.</a:t>
            </a:r>
          </a:p>
        </p:txBody>
      </p:sp>
      <p:grpSp>
        <p:nvGrpSpPr>
          <p:cNvPr name="Group 21" id="21"/>
          <p:cNvGrpSpPr/>
          <p:nvPr/>
        </p:nvGrpSpPr>
        <p:grpSpPr>
          <a:xfrm rot="0">
            <a:off x="13271599" y="4877692"/>
            <a:ext cx="38100" cy="992219"/>
            <a:chOff x="0" y="0"/>
            <a:chExt cx="50800" cy="1322959"/>
          </a:xfrm>
        </p:grpSpPr>
        <p:sp>
          <p:nvSpPr>
            <p:cNvPr name="Freeform 22" id="22"/>
            <p:cNvSpPr/>
            <p:nvPr/>
          </p:nvSpPr>
          <p:spPr>
            <a:xfrm flipH="false" flipV="false" rot="0">
              <a:off x="0" y="0"/>
              <a:ext cx="50800" cy="1322959"/>
            </a:xfrm>
            <a:custGeom>
              <a:avLst/>
              <a:gdLst/>
              <a:ahLst/>
              <a:cxnLst/>
              <a:rect r="r" b="b" t="t" l="l"/>
              <a:pathLst>
                <a:path h="1322959" w="50800">
                  <a:moveTo>
                    <a:pt x="0" y="15240"/>
                  </a:moveTo>
                  <a:cubicBezTo>
                    <a:pt x="0" y="6858"/>
                    <a:pt x="6858" y="0"/>
                    <a:pt x="15240" y="0"/>
                  </a:cubicBezTo>
                  <a:lnTo>
                    <a:pt x="35560" y="0"/>
                  </a:lnTo>
                  <a:cubicBezTo>
                    <a:pt x="43942" y="0"/>
                    <a:pt x="50800" y="6858"/>
                    <a:pt x="50800" y="15240"/>
                  </a:cubicBezTo>
                  <a:lnTo>
                    <a:pt x="50800" y="1307719"/>
                  </a:lnTo>
                  <a:cubicBezTo>
                    <a:pt x="50800" y="1316101"/>
                    <a:pt x="43942" y="1322959"/>
                    <a:pt x="35560" y="1322959"/>
                  </a:cubicBezTo>
                  <a:lnTo>
                    <a:pt x="15240" y="1322959"/>
                  </a:lnTo>
                  <a:cubicBezTo>
                    <a:pt x="6858" y="1322959"/>
                    <a:pt x="0" y="1316101"/>
                    <a:pt x="0" y="1307719"/>
                  </a:cubicBezTo>
                  <a:close/>
                </a:path>
              </a:pathLst>
            </a:custGeom>
            <a:solidFill>
              <a:srgbClr val="151617"/>
            </a:solidFill>
          </p:spPr>
        </p:sp>
      </p:grpSp>
      <p:sp>
        <p:nvSpPr>
          <p:cNvPr name="Freeform 23" id="23"/>
          <p:cNvSpPr/>
          <p:nvPr/>
        </p:nvSpPr>
        <p:spPr>
          <a:xfrm flipH="false" flipV="false" rot="0">
            <a:off x="12966948" y="5546229"/>
            <a:ext cx="647414" cy="647415"/>
          </a:xfrm>
          <a:custGeom>
            <a:avLst/>
            <a:gdLst/>
            <a:ahLst/>
            <a:cxnLst/>
            <a:rect r="r" b="b" t="t" l="l"/>
            <a:pathLst>
              <a:path h="647415" w="647414">
                <a:moveTo>
                  <a:pt x="0" y="0"/>
                </a:moveTo>
                <a:lnTo>
                  <a:pt x="647414" y="0"/>
                </a:lnTo>
                <a:lnTo>
                  <a:pt x="647414" y="647415"/>
                </a:lnTo>
                <a:lnTo>
                  <a:pt x="0" y="6474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13159979" y="5762030"/>
            <a:ext cx="261194" cy="320576"/>
          </a:xfrm>
          <a:prstGeom prst="rect">
            <a:avLst/>
          </a:prstGeom>
        </p:spPr>
        <p:txBody>
          <a:bodyPr anchor="t" rtlCol="false" tIns="0" lIns="0" bIns="0" rIns="0">
            <a:spAutoFit/>
          </a:bodyPr>
          <a:lstStyle/>
          <a:p>
            <a:pPr algn="ctr">
              <a:lnSpc>
                <a:spcPts val="3312"/>
              </a:lnSpc>
            </a:pPr>
            <a:r>
              <a:rPr lang="en-US" sz="3311" b="true">
                <a:solidFill>
                  <a:srgbClr val="151617"/>
                </a:solidFill>
                <a:latin typeface="Arimo Bold"/>
                <a:ea typeface="Arimo Bold"/>
                <a:cs typeface="Arimo Bold"/>
                <a:sym typeface="Arimo Bold"/>
              </a:rPr>
              <a:t>3</a:t>
            </a:r>
          </a:p>
        </p:txBody>
      </p:sp>
      <p:sp>
        <p:nvSpPr>
          <p:cNvPr name="TextBox 25" id="25"/>
          <p:cNvSpPr txBox="true"/>
          <p:nvPr/>
        </p:nvSpPr>
        <p:spPr>
          <a:xfrm rot="0">
            <a:off x="11153329" y="2562969"/>
            <a:ext cx="4274641" cy="500062"/>
          </a:xfrm>
          <a:prstGeom prst="rect">
            <a:avLst/>
          </a:prstGeom>
        </p:spPr>
        <p:txBody>
          <a:bodyPr anchor="t" rtlCol="false" tIns="0" lIns="0" bIns="0" rIns="0">
            <a:spAutoFit/>
          </a:bodyPr>
          <a:lstStyle/>
          <a:p>
            <a:pPr algn="ctr">
              <a:lnSpc>
                <a:spcPts val="3436"/>
              </a:lnSpc>
            </a:pPr>
            <a:r>
              <a:rPr lang="en-US" sz="2750" b="true">
                <a:solidFill>
                  <a:srgbClr val="151617"/>
                </a:solidFill>
                <a:latin typeface="Arimo Bold"/>
                <a:ea typeface="Arimo Bold"/>
                <a:cs typeface="Arimo Bold"/>
                <a:sym typeface="Arimo Bold"/>
              </a:rPr>
              <a:t>Safety and Regulation</a:t>
            </a:r>
          </a:p>
        </p:txBody>
      </p:sp>
      <p:sp>
        <p:nvSpPr>
          <p:cNvPr name="TextBox 26" id="26"/>
          <p:cNvSpPr txBox="true"/>
          <p:nvPr/>
        </p:nvSpPr>
        <p:spPr>
          <a:xfrm rot="0">
            <a:off x="9569202" y="3023592"/>
            <a:ext cx="7443044" cy="1570435"/>
          </a:xfrm>
          <a:prstGeom prst="rect">
            <a:avLst/>
          </a:prstGeom>
        </p:spPr>
        <p:txBody>
          <a:bodyPr anchor="t" rtlCol="false" tIns="0" lIns="0" bIns="0" rIns="0">
            <a:spAutoFit/>
          </a:bodyPr>
          <a:lstStyle/>
          <a:p>
            <a:pPr algn="just">
              <a:lnSpc>
                <a:spcPts val="3561"/>
              </a:lnSpc>
            </a:pPr>
            <a:r>
              <a:rPr lang="en-US" sz="2187">
                <a:solidFill>
                  <a:srgbClr val="151617"/>
                </a:solidFill>
                <a:latin typeface="Arimo"/>
                <a:ea typeface="Arimo"/>
                <a:cs typeface="Arimo"/>
                <a:sym typeface="Arimo"/>
              </a:rPr>
              <a:t>Conduct rigorous testing to ensure the aircraft meets industry-standard safety requirements and complies with regulatory guidelines.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6" id="6"/>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2"/>
              <a:stretch>
                <a:fillRect l="0" t="0" r="0" b="0"/>
              </a:stretch>
            </a:blipFill>
          </p:spPr>
        </p:sp>
      </p:grpSp>
      <p:sp>
        <p:nvSpPr>
          <p:cNvPr name="TextBox 8" id="8"/>
          <p:cNvSpPr txBox="true"/>
          <p:nvPr/>
        </p:nvSpPr>
        <p:spPr>
          <a:xfrm rot="0">
            <a:off x="7661076" y="565397"/>
            <a:ext cx="9823846" cy="1500783"/>
          </a:xfrm>
          <a:prstGeom prst="rect">
            <a:avLst/>
          </a:prstGeom>
        </p:spPr>
        <p:txBody>
          <a:bodyPr anchor="t" rtlCol="false" tIns="0" lIns="0" bIns="0" rIns="0">
            <a:spAutoFit/>
          </a:bodyPr>
          <a:lstStyle/>
          <a:p>
            <a:pPr algn="l">
              <a:lnSpc>
                <a:spcPts val="5625"/>
              </a:lnSpc>
            </a:pPr>
            <a:r>
              <a:rPr lang="en-US" sz="4498" b="true">
                <a:solidFill>
                  <a:srgbClr val="151617"/>
                </a:solidFill>
                <a:latin typeface="Arimo Bold"/>
                <a:ea typeface="Arimo Bold"/>
                <a:cs typeface="Arimo Bold"/>
                <a:sym typeface="Arimo Bold"/>
              </a:rPr>
              <a:t>SkySpark – Igniting the future of electric skies.</a:t>
            </a:r>
          </a:p>
        </p:txBody>
      </p:sp>
      <p:sp>
        <p:nvSpPr>
          <p:cNvPr name="TextBox 9" id="9"/>
          <p:cNvSpPr txBox="true"/>
          <p:nvPr/>
        </p:nvSpPr>
        <p:spPr>
          <a:xfrm rot="0">
            <a:off x="7661076" y="2219771"/>
            <a:ext cx="9823846" cy="557659"/>
          </a:xfrm>
          <a:prstGeom prst="rect">
            <a:avLst/>
          </a:prstGeom>
        </p:spPr>
        <p:txBody>
          <a:bodyPr anchor="t" rtlCol="false" tIns="0" lIns="0" bIns="0" rIns="0">
            <a:spAutoFit/>
          </a:bodyPr>
          <a:lstStyle/>
          <a:p>
            <a:pPr algn="l">
              <a:lnSpc>
                <a:spcPts val="2874"/>
              </a:lnSpc>
            </a:pPr>
            <a:r>
              <a:rPr lang="en-US" sz="1750" b="true">
                <a:solidFill>
                  <a:srgbClr val="151617"/>
                </a:solidFill>
                <a:latin typeface="Arimo Bold"/>
                <a:ea typeface="Arimo Bold"/>
                <a:cs typeface="Arimo Bold"/>
                <a:sym typeface="Arimo Bold"/>
              </a:rPr>
              <a:t>Domain</a:t>
            </a:r>
          </a:p>
        </p:txBody>
      </p:sp>
      <p:sp>
        <p:nvSpPr>
          <p:cNvPr name="TextBox 10" id="10"/>
          <p:cNvSpPr txBox="true"/>
          <p:nvPr/>
        </p:nvSpPr>
        <p:spPr>
          <a:xfrm rot="0">
            <a:off x="7661076" y="2844999"/>
            <a:ext cx="9823846" cy="557659"/>
          </a:xfrm>
          <a:prstGeom prst="rect">
            <a:avLst/>
          </a:prstGeom>
        </p:spPr>
        <p:txBody>
          <a:bodyPr anchor="t" rtlCol="false" tIns="0" lIns="0" bIns="0" rIns="0">
            <a:spAutoFit/>
          </a:bodyPr>
          <a:lstStyle/>
          <a:p>
            <a:pPr algn="l">
              <a:lnSpc>
                <a:spcPts val="2874"/>
              </a:lnSpc>
            </a:pPr>
            <a:r>
              <a:rPr lang="en-US" sz="1750">
                <a:solidFill>
                  <a:srgbClr val="151617"/>
                </a:solidFill>
                <a:latin typeface="Arimo"/>
                <a:ea typeface="Arimo"/>
                <a:cs typeface="Arimo"/>
                <a:sym typeface="Arimo"/>
              </a:rPr>
              <a:t>Sustainable aviation in transportion systems</a:t>
            </a:r>
          </a:p>
        </p:txBody>
      </p:sp>
      <p:sp>
        <p:nvSpPr>
          <p:cNvPr name="TextBox 11" id="11"/>
          <p:cNvSpPr txBox="true"/>
          <p:nvPr/>
        </p:nvSpPr>
        <p:spPr>
          <a:xfrm rot="0">
            <a:off x="7661076" y="3470225"/>
            <a:ext cx="9823846" cy="358902"/>
          </a:xfrm>
          <a:prstGeom prst="rect">
            <a:avLst/>
          </a:prstGeom>
        </p:spPr>
        <p:txBody>
          <a:bodyPr anchor="t" rtlCol="false" tIns="0" lIns="0" bIns="0" rIns="0">
            <a:spAutoFit/>
          </a:bodyPr>
          <a:lstStyle/>
          <a:p>
            <a:pPr algn="l">
              <a:lnSpc>
                <a:spcPts val="2874"/>
              </a:lnSpc>
            </a:pPr>
            <a:r>
              <a:rPr lang="en-US" sz="1750" b="true">
                <a:solidFill>
                  <a:srgbClr val="151617"/>
                </a:solidFill>
                <a:latin typeface="Arimo Bold"/>
                <a:ea typeface="Arimo Bold"/>
                <a:cs typeface="Arimo Bold"/>
                <a:sym typeface="Arimo Bold"/>
              </a:rPr>
              <a:t>Team CRETUS</a:t>
            </a:r>
          </a:p>
        </p:txBody>
      </p:sp>
      <p:sp>
        <p:nvSpPr>
          <p:cNvPr name="TextBox 12" id="12"/>
          <p:cNvSpPr txBox="true"/>
          <p:nvPr/>
        </p:nvSpPr>
        <p:spPr>
          <a:xfrm rot="0">
            <a:off x="7661076" y="4095452"/>
            <a:ext cx="9823846" cy="557659"/>
          </a:xfrm>
          <a:prstGeom prst="rect">
            <a:avLst/>
          </a:prstGeom>
        </p:spPr>
        <p:txBody>
          <a:bodyPr anchor="t" rtlCol="false" tIns="0" lIns="0" bIns="0" rIns="0">
            <a:spAutoFit/>
          </a:bodyPr>
          <a:lstStyle/>
          <a:p>
            <a:pPr algn="l">
              <a:lnSpc>
                <a:spcPts val="2874"/>
              </a:lnSpc>
            </a:pPr>
            <a:r>
              <a:rPr lang="en-US" sz="1750">
                <a:solidFill>
                  <a:srgbClr val="151617"/>
                </a:solidFill>
                <a:latin typeface="Arimo"/>
                <a:ea typeface="Arimo"/>
                <a:cs typeface="Arimo"/>
                <a:sym typeface="Arimo"/>
              </a:rPr>
              <a:t>Aryan Parikh    - 24BCP042</a:t>
            </a:r>
          </a:p>
        </p:txBody>
      </p:sp>
      <p:sp>
        <p:nvSpPr>
          <p:cNvPr name="TextBox 13" id="13"/>
          <p:cNvSpPr txBox="true"/>
          <p:nvPr/>
        </p:nvSpPr>
        <p:spPr>
          <a:xfrm rot="0">
            <a:off x="7661076" y="4720679"/>
            <a:ext cx="9823846" cy="557659"/>
          </a:xfrm>
          <a:prstGeom prst="rect">
            <a:avLst/>
          </a:prstGeom>
        </p:spPr>
        <p:txBody>
          <a:bodyPr anchor="t" rtlCol="false" tIns="0" lIns="0" bIns="0" rIns="0">
            <a:spAutoFit/>
          </a:bodyPr>
          <a:lstStyle/>
          <a:p>
            <a:pPr algn="l">
              <a:lnSpc>
                <a:spcPts val="2874"/>
              </a:lnSpc>
            </a:pPr>
            <a:r>
              <a:rPr lang="en-US" sz="1750">
                <a:solidFill>
                  <a:srgbClr val="151617"/>
                </a:solidFill>
                <a:latin typeface="Arimo"/>
                <a:ea typeface="Arimo"/>
                <a:cs typeface="Arimo"/>
                <a:sym typeface="Arimo"/>
              </a:rPr>
              <a:t>Anusmita Sen    - 23BEE080</a:t>
            </a:r>
          </a:p>
        </p:txBody>
      </p:sp>
      <p:sp>
        <p:nvSpPr>
          <p:cNvPr name="TextBox 14" id="14"/>
          <p:cNvSpPr txBox="true"/>
          <p:nvPr/>
        </p:nvSpPr>
        <p:spPr>
          <a:xfrm rot="0">
            <a:off x="7661076" y="5345906"/>
            <a:ext cx="9823846" cy="557659"/>
          </a:xfrm>
          <a:prstGeom prst="rect">
            <a:avLst/>
          </a:prstGeom>
        </p:spPr>
        <p:txBody>
          <a:bodyPr anchor="t" rtlCol="false" tIns="0" lIns="0" bIns="0" rIns="0">
            <a:spAutoFit/>
          </a:bodyPr>
          <a:lstStyle/>
          <a:p>
            <a:pPr algn="l">
              <a:lnSpc>
                <a:spcPts val="2874"/>
              </a:lnSpc>
            </a:pPr>
            <a:r>
              <a:rPr lang="en-US" sz="1750">
                <a:solidFill>
                  <a:srgbClr val="151617"/>
                </a:solidFill>
                <a:latin typeface="Arimo"/>
                <a:ea typeface="Arimo"/>
                <a:cs typeface="Arimo"/>
                <a:sym typeface="Arimo"/>
              </a:rPr>
              <a:t>Laksh Baldaniya - 24BCP030</a:t>
            </a:r>
          </a:p>
        </p:txBody>
      </p:sp>
      <p:sp>
        <p:nvSpPr>
          <p:cNvPr name="TextBox 15" id="15"/>
          <p:cNvSpPr txBox="true"/>
          <p:nvPr/>
        </p:nvSpPr>
        <p:spPr>
          <a:xfrm rot="0">
            <a:off x="7661076" y="5971134"/>
            <a:ext cx="9823846" cy="557659"/>
          </a:xfrm>
          <a:prstGeom prst="rect">
            <a:avLst/>
          </a:prstGeom>
        </p:spPr>
        <p:txBody>
          <a:bodyPr anchor="t" rtlCol="false" tIns="0" lIns="0" bIns="0" rIns="0">
            <a:spAutoFit/>
          </a:bodyPr>
          <a:lstStyle/>
          <a:p>
            <a:pPr algn="l">
              <a:lnSpc>
                <a:spcPts val="2874"/>
              </a:lnSpc>
            </a:pPr>
            <a:r>
              <a:rPr lang="en-US" sz="1750">
                <a:solidFill>
                  <a:srgbClr val="151617"/>
                </a:solidFill>
                <a:latin typeface="Arimo"/>
                <a:ea typeface="Arimo"/>
                <a:cs typeface="Arimo"/>
                <a:sym typeface="Arimo"/>
              </a:rPr>
              <a:t>Priaan Pancholi - 23BME131</a:t>
            </a:r>
          </a:p>
        </p:txBody>
      </p:sp>
      <p:sp>
        <p:nvSpPr>
          <p:cNvPr name="TextBox 16" id="16"/>
          <p:cNvSpPr txBox="true"/>
          <p:nvPr/>
        </p:nvSpPr>
        <p:spPr>
          <a:xfrm rot="0">
            <a:off x="7661076" y="6596360"/>
            <a:ext cx="9823846" cy="557659"/>
          </a:xfrm>
          <a:prstGeom prst="rect">
            <a:avLst/>
          </a:prstGeom>
        </p:spPr>
        <p:txBody>
          <a:bodyPr anchor="t" rtlCol="false" tIns="0" lIns="0" bIns="0" rIns="0">
            <a:spAutoFit/>
          </a:bodyPr>
          <a:lstStyle/>
          <a:p>
            <a:pPr algn="l">
              <a:lnSpc>
                <a:spcPts val="2874"/>
              </a:lnSpc>
            </a:pPr>
            <a:r>
              <a:rPr lang="en-US" sz="1750" b="true">
                <a:solidFill>
                  <a:srgbClr val="151617"/>
                </a:solidFill>
                <a:latin typeface="Arimo Bold"/>
                <a:ea typeface="Arimo Bold"/>
                <a:cs typeface="Arimo Bold"/>
                <a:sym typeface="Arimo Bold"/>
              </a:rPr>
              <a:t>Faculty Mentor</a:t>
            </a:r>
          </a:p>
        </p:txBody>
      </p:sp>
      <p:sp>
        <p:nvSpPr>
          <p:cNvPr name="TextBox 17" id="17"/>
          <p:cNvSpPr txBox="true"/>
          <p:nvPr/>
        </p:nvSpPr>
        <p:spPr>
          <a:xfrm rot="0">
            <a:off x="7661076" y="7221588"/>
            <a:ext cx="9823846" cy="557659"/>
          </a:xfrm>
          <a:prstGeom prst="rect">
            <a:avLst/>
          </a:prstGeom>
        </p:spPr>
        <p:txBody>
          <a:bodyPr anchor="t" rtlCol="false" tIns="0" lIns="0" bIns="0" rIns="0">
            <a:spAutoFit/>
          </a:bodyPr>
          <a:lstStyle/>
          <a:p>
            <a:pPr algn="l">
              <a:lnSpc>
                <a:spcPts val="2874"/>
              </a:lnSpc>
            </a:pPr>
            <a:r>
              <a:rPr lang="en-US" sz="1750">
                <a:solidFill>
                  <a:srgbClr val="151617"/>
                </a:solidFill>
                <a:latin typeface="Arimo"/>
                <a:ea typeface="Arimo"/>
                <a:cs typeface="Arimo"/>
                <a:sym typeface="Arimo"/>
              </a:rPr>
              <a:t>Dr. VIPIN SHUKLA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sp>
        <p:nvSpPr>
          <p:cNvPr name="TextBox 6" id="6"/>
          <p:cNvSpPr txBox="true"/>
          <p:nvPr/>
        </p:nvSpPr>
        <p:spPr>
          <a:xfrm rot="0">
            <a:off x="946696" y="667642"/>
            <a:ext cx="10188179" cy="921544"/>
          </a:xfrm>
          <a:prstGeom prst="rect">
            <a:avLst/>
          </a:prstGeom>
        </p:spPr>
        <p:txBody>
          <a:bodyPr anchor="t" rtlCol="false" tIns="0" lIns="0" bIns="0" rIns="0">
            <a:spAutoFit/>
          </a:bodyPr>
          <a:lstStyle/>
          <a:p>
            <a:pPr algn="l">
              <a:lnSpc>
                <a:spcPts val="6625"/>
              </a:lnSpc>
            </a:pPr>
            <a:r>
              <a:rPr lang="en-US" sz="5312" b="true">
                <a:solidFill>
                  <a:srgbClr val="151617"/>
                </a:solidFill>
                <a:latin typeface="Arimo Bold"/>
                <a:ea typeface="Arimo Bold"/>
                <a:cs typeface="Arimo Bold"/>
                <a:sym typeface="Arimo Bold"/>
              </a:rPr>
              <a:t>Technology Stack Selection</a:t>
            </a:r>
          </a:p>
        </p:txBody>
      </p:sp>
      <p:grpSp>
        <p:nvGrpSpPr>
          <p:cNvPr name="Group 7" id="7"/>
          <p:cNvGrpSpPr/>
          <p:nvPr/>
        </p:nvGrpSpPr>
        <p:grpSpPr>
          <a:xfrm rot="0">
            <a:off x="946696" y="2157565"/>
            <a:ext cx="5194399" cy="3155596"/>
            <a:chOff x="0" y="0"/>
            <a:chExt cx="6925865" cy="4207461"/>
          </a:xfrm>
        </p:grpSpPr>
        <p:sp>
          <p:nvSpPr>
            <p:cNvPr name="Freeform 8" id="8"/>
            <p:cNvSpPr/>
            <p:nvPr/>
          </p:nvSpPr>
          <p:spPr>
            <a:xfrm flipH="false" flipV="false" rot="0">
              <a:off x="0" y="0"/>
              <a:ext cx="6925818" cy="4207510"/>
            </a:xfrm>
            <a:custGeom>
              <a:avLst/>
              <a:gdLst/>
              <a:ahLst/>
              <a:cxnLst/>
              <a:rect r="r" b="b" t="t" l="l"/>
              <a:pathLst>
                <a:path h="4207510" w="6925818">
                  <a:moveTo>
                    <a:pt x="0" y="0"/>
                  </a:moveTo>
                  <a:lnTo>
                    <a:pt x="6925818" y="0"/>
                  </a:lnTo>
                  <a:lnTo>
                    <a:pt x="6925818" y="4207510"/>
                  </a:lnTo>
                  <a:lnTo>
                    <a:pt x="0" y="4207510"/>
                  </a:lnTo>
                  <a:lnTo>
                    <a:pt x="0" y="0"/>
                  </a:lnTo>
                  <a:close/>
                </a:path>
              </a:pathLst>
            </a:custGeom>
            <a:blipFill>
              <a:blip r:embed="rId2"/>
              <a:stretch>
                <a:fillRect l="0" t="-68" r="0" b="-67"/>
              </a:stretch>
            </a:blipFill>
          </p:spPr>
        </p:sp>
      </p:grpSp>
      <p:sp>
        <p:nvSpPr>
          <p:cNvPr name="TextBox 9" id="9"/>
          <p:cNvSpPr txBox="true"/>
          <p:nvPr/>
        </p:nvSpPr>
        <p:spPr>
          <a:xfrm rot="0">
            <a:off x="946696" y="5621536"/>
            <a:ext cx="5194399" cy="902494"/>
          </a:xfrm>
          <a:prstGeom prst="rect">
            <a:avLst/>
          </a:prstGeom>
        </p:spPr>
        <p:txBody>
          <a:bodyPr anchor="t" rtlCol="false" tIns="0" lIns="0" bIns="0" rIns="0">
            <a:spAutoFit/>
          </a:bodyPr>
          <a:lstStyle/>
          <a:p>
            <a:pPr algn="l">
              <a:lnSpc>
                <a:spcPts val="3312"/>
              </a:lnSpc>
            </a:pPr>
            <a:r>
              <a:rPr lang="en-US" sz="2625" b="true">
                <a:solidFill>
                  <a:srgbClr val="151617"/>
                </a:solidFill>
                <a:latin typeface="Arimo Bold"/>
                <a:ea typeface="Arimo Bold"/>
                <a:cs typeface="Arimo Bold"/>
                <a:sym typeface="Arimo Bold"/>
              </a:rPr>
              <a:t>Advanced Battery Technologies</a:t>
            </a:r>
          </a:p>
        </p:txBody>
      </p:sp>
      <p:sp>
        <p:nvSpPr>
          <p:cNvPr name="TextBox 10" id="10"/>
          <p:cNvSpPr txBox="true"/>
          <p:nvPr/>
        </p:nvSpPr>
        <p:spPr>
          <a:xfrm rot="0">
            <a:off x="946696" y="6514802"/>
            <a:ext cx="5194399" cy="2768204"/>
          </a:xfrm>
          <a:prstGeom prst="rect">
            <a:avLst/>
          </a:prstGeom>
        </p:spPr>
        <p:txBody>
          <a:bodyPr anchor="t" rtlCol="false" tIns="0" lIns="0" bIns="0" rIns="0">
            <a:spAutoFit/>
          </a:bodyPr>
          <a:lstStyle/>
          <a:p>
            <a:pPr algn="just">
              <a:lnSpc>
                <a:spcPts val="3374"/>
              </a:lnSpc>
            </a:pPr>
            <a:r>
              <a:rPr lang="en-US" sz="2125">
                <a:solidFill>
                  <a:srgbClr val="151617"/>
                </a:solidFill>
                <a:latin typeface="Arimo"/>
                <a:ea typeface="Arimo"/>
                <a:cs typeface="Arimo"/>
                <a:sym typeface="Arimo"/>
              </a:rPr>
              <a:t>Solid-state batteries offer enhanced energy density, while lithium-sulfur batteries promise extended range and faster charging. These innovations enable longer flights and reduced environmental impact.</a:t>
            </a:r>
          </a:p>
        </p:txBody>
      </p:sp>
      <p:grpSp>
        <p:nvGrpSpPr>
          <p:cNvPr name="Group 11" id="11"/>
          <p:cNvGrpSpPr/>
          <p:nvPr/>
        </p:nvGrpSpPr>
        <p:grpSpPr>
          <a:xfrm rot="0">
            <a:off x="6546800" y="2130178"/>
            <a:ext cx="5194399" cy="3182984"/>
            <a:chOff x="0" y="0"/>
            <a:chExt cx="6925865" cy="4243979"/>
          </a:xfrm>
        </p:grpSpPr>
        <p:sp>
          <p:nvSpPr>
            <p:cNvPr name="Freeform 12" id="12" descr="preencoded.png"/>
            <p:cNvSpPr/>
            <p:nvPr/>
          </p:nvSpPr>
          <p:spPr>
            <a:xfrm flipH="false" flipV="false" rot="0">
              <a:off x="0" y="0"/>
              <a:ext cx="6925818" cy="4243959"/>
            </a:xfrm>
            <a:custGeom>
              <a:avLst/>
              <a:gdLst/>
              <a:ahLst/>
              <a:cxnLst/>
              <a:rect r="r" b="b" t="t" l="l"/>
              <a:pathLst>
                <a:path h="4243959" w="6925818">
                  <a:moveTo>
                    <a:pt x="0" y="0"/>
                  </a:moveTo>
                  <a:lnTo>
                    <a:pt x="6925818" y="0"/>
                  </a:lnTo>
                  <a:lnTo>
                    <a:pt x="6925818" y="4243959"/>
                  </a:lnTo>
                  <a:lnTo>
                    <a:pt x="0" y="4243959"/>
                  </a:lnTo>
                  <a:lnTo>
                    <a:pt x="0" y="0"/>
                  </a:lnTo>
                  <a:close/>
                </a:path>
              </a:pathLst>
            </a:custGeom>
            <a:blipFill>
              <a:blip r:embed="rId3"/>
              <a:stretch>
                <a:fillRect l="0" t="-455" r="0" b="-455"/>
              </a:stretch>
            </a:blipFill>
          </p:spPr>
        </p:sp>
      </p:grpSp>
      <p:sp>
        <p:nvSpPr>
          <p:cNvPr name="TextBox 13" id="13"/>
          <p:cNvSpPr txBox="true"/>
          <p:nvPr/>
        </p:nvSpPr>
        <p:spPr>
          <a:xfrm rot="0">
            <a:off x="6546800" y="5621536"/>
            <a:ext cx="4445645" cy="479822"/>
          </a:xfrm>
          <a:prstGeom prst="rect">
            <a:avLst/>
          </a:prstGeom>
        </p:spPr>
        <p:txBody>
          <a:bodyPr anchor="t" rtlCol="false" tIns="0" lIns="0" bIns="0" rIns="0">
            <a:spAutoFit/>
          </a:bodyPr>
          <a:lstStyle/>
          <a:p>
            <a:pPr algn="l">
              <a:lnSpc>
                <a:spcPts val="3312"/>
              </a:lnSpc>
            </a:pPr>
            <a:r>
              <a:rPr lang="en-US" sz="2625" b="true">
                <a:solidFill>
                  <a:srgbClr val="151617"/>
                </a:solidFill>
                <a:latin typeface="Arimo Bold"/>
                <a:ea typeface="Arimo Bold"/>
                <a:cs typeface="Arimo Bold"/>
                <a:sym typeface="Arimo Bold"/>
              </a:rPr>
              <a:t>Efficient Electric Motors</a:t>
            </a:r>
          </a:p>
        </p:txBody>
      </p:sp>
      <p:sp>
        <p:nvSpPr>
          <p:cNvPr name="TextBox 14" id="14"/>
          <p:cNvSpPr txBox="true"/>
          <p:nvPr/>
        </p:nvSpPr>
        <p:spPr>
          <a:xfrm rot="0">
            <a:off x="6546800" y="6092130"/>
            <a:ext cx="5194399" cy="2768204"/>
          </a:xfrm>
          <a:prstGeom prst="rect">
            <a:avLst/>
          </a:prstGeom>
        </p:spPr>
        <p:txBody>
          <a:bodyPr anchor="t" rtlCol="false" tIns="0" lIns="0" bIns="0" rIns="0">
            <a:spAutoFit/>
          </a:bodyPr>
          <a:lstStyle/>
          <a:p>
            <a:pPr algn="just">
              <a:lnSpc>
                <a:spcPts val="3374"/>
              </a:lnSpc>
            </a:pPr>
            <a:r>
              <a:rPr lang="en-US" sz="2125">
                <a:solidFill>
                  <a:srgbClr val="151617"/>
                </a:solidFill>
                <a:latin typeface="Arimo"/>
                <a:ea typeface="Arimo"/>
                <a:cs typeface="Arimo"/>
                <a:sym typeface="Arimo"/>
              </a:rPr>
              <a:t>Axial flux motors provide high thrust-to-weight ratios, enhancing aircraft performance with optimized energy utilization. This technology enables efficient flight with minimal energy consumption.</a:t>
            </a:r>
          </a:p>
        </p:txBody>
      </p:sp>
      <p:grpSp>
        <p:nvGrpSpPr>
          <p:cNvPr name="Group 15" id="15"/>
          <p:cNvGrpSpPr/>
          <p:nvPr/>
        </p:nvGrpSpPr>
        <p:grpSpPr>
          <a:xfrm rot="0">
            <a:off x="12146905" y="2157565"/>
            <a:ext cx="5194399" cy="3155596"/>
            <a:chOff x="0" y="0"/>
            <a:chExt cx="6925865" cy="4207461"/>
          </a:xfrm>
        </p:grpSpPr>
        <p:sp>
          <p:nvSpPr>
            <p:cNvPr name="Freeform 16" id="16"/>
            <p:cNvSpPr/>
            <p:nvPr/>
          </p:nvSpPr>
          <p:spPr>
            <a:xfrm flipH="false" flipV="false" rot="0">
              <a:off x="0" y="0"/>
              <a:ext cx="6925818" cy="4207510"/>
            </a:xfrm>
            <a:custGeom>
              <a:avLst/>
              <a:gdLst/>
              <a:ahLst/>
              <a:cxnLst/>
              <a:rect r="r" b="b" t="t" l="l"/>
              <a:pathLst>
                <a:path h="4207510" w="6925818">
                  <a:moveTo>
                    <a:pt x="0" y="0"/>
                  </a:moveTo>
                  <a:lnTo>
                    <a:pt x="6925818" y="0"/>
                  </a:lnTo>
                  <a:lnTo>
                    <a:pt x="6925818" y="4207510"/>
                  </a:lnTo>
                  <a:lnTo>
                    <a:pt x="0" y="4207510"/>
                  </a:lnTo>
                  <a:lnTo>
                    <a:pt x="0" y="0"/>
                  </a:lnTo>
                  <a:close/>
                </a:path>
              </a:pathLst>
            </a:custGeom>
            <a:blipFill>
              <a:blip r:embed="rId4"/>
              <a:stretch>
                <a:fillRect l="-26151" t="0" r="-26152" b="1"/>
              </a:stretch>
            </a:blipFill>
          </p:spPr>
        </p:sp>
      </p:grpSp>
      <p:sp>
        <p:nvSpPr>
          <p:cNvPr name="TextBox 17" id="17"/>
          <p:cNvSpPr txBox="true"/>
          <p:nvPr/>
        </p:nvSpPr>
        <p:spPr>
          <a:xfrm rot="0">
            <a:off x="12146905" y="5621536"/>
            <a:ext cx="5194399" cy="902494"/>
          </a:xfrm>
          <a:prstGeom prst="rect">
            <a:avLst/>
          </a:prstGeom>
        </p:spPr>
        <p:txBody>
          <a:bodyPr anchor="t" rtlCol="false" tIns="0" lIns="0" bIns="0" rIns="0">
            <a:spAutoFit/>
          </a:bodyPr>
          <a:lstStyle/>
          <a:p>
            <a:pPr algn="l">
              <a:lnSpc>
                <a:spcPts val="3312"/>
              </a:lnSpc>
            </a:pPr>
            <a:r>
              <a:rPr lang="en-US" sz="2625" b="true">
                <a:solidFill>
                  <a:srgbClr val="151617"/>
                </a:solidFill>
                <a:latin typeface="Arimo Bold"/>
                <a:ea typeface="Arimo Bold"/>
                <a:cs typeface="Arimo Bold"/>
                <a:sym typeface="Arimo Bold"/>
              </a:rPr>
              <a:t>Smart Flight Management Systems</a:t>
            </a:r>
          </a:p>
        </p:txBody>
      </p:sp>
      <p:sp>
        <p:nvSpPr>
          <p:cNvPr name="TextBox 18" id="18"/>
          <p:cNvSpPr txBox="true"/>
          <p:nvPr/>
        </p:nvSpPr>
        <p:spPr>
          <a:xfrm rot="0">
            <a:off x="12146905" y="6514802"/>
            <a:ext cx="5194399" cy="3200995"/>
          </a:xfrm>
          <a:prstGeom prst="rect">
            <a:avLst/>
          </a:prstGeom>
        </p:spPr>
        <p:txBody>
          <a:bodyPr anchor="t" rtlCol="false" tIns="0" lIns="0" bIns="0" rIns="0">
            <a:spAutoFit/>
          </a:bodyPr>
          <a:lstStyle/>
          <a:p>
            <a:pPr algn="just">
              <a:lnSpc>
                <a:spcPts val="3374"/>
              </a:lnSpc>
            </a:pPr>
            <a:r>
              <a:rPr lang="en-US" sz="2125">
                <a:solidFill>
                  <a:srgbClr val="151617"/>
                </a:solidFill>
                <a:latin typeface="Arimo"/>
                <a:ea typeface="Arimo"/>
                <a:cs typeface="Arimo"/>
                <a:sym typeface="Arimo"/>
              </a:rPr>
              <a:t>Advanced software and control systems enhance energy efficiency, optimize flight paths, and provide real-time insights for informed decision-making. These systems contribute to sustainable and cost-effective air travel.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sp>
        <p:nvSpPr>
          <p:cNvPr name="TextBox 6" id="6"/>
          <p:cNvSpPr txBox="true"/>
          <p:nvPr/>
        </p:nvSpPr>
        <p:spPr>
          <a:xfrm rot="0">
            <a:off x="844451" y="597694"/>
            <a:ext cx="6588175" cy="820639"/>
          </a:xfrm>
          <a:prstGeom prst="rect">
            <a:avLst/>
          </a:prstGeom>
        </p:spPr>
        <p:txBody>
          <a:bodyPr anchor="t" rtlCol="false" tIns="0" lIns="0" bIns="0" rIns="0">
            <a:spAutoFit/>
          </a:bodyPr>
          <a:lstStyle/>
          <a:p>
            <a:pPr algn="l">
              <a:lnSpc>
                <a:spcPts val="5937"/>
              </a:lnSpc>
            </a:pPr>
            <a:r>
              <a:rPr lang="en-US" sz="4750" b="true">
                <a:solidFill>
                  <a:srgbClr val="151617"/>
                </a:solidFill>
                <a:latin typeface="Arimo Bold"/>
                <a:ea typeface="Arimo Bold"/>
                <a:cs typeface="Arimo Bold"/>
                <a:sym typeface="Arimo Bold"/>
              </a:rPr>
              <a:t>Development Phase</a:t>
            </a:r>
          </a:p>
        </p:txBody>
      </p:sp>
      <p:grpSp>
        <p:nvGrpSpPr>
          <p:cNvPr name="Group 7" id="7"/>
          <p:cNvGrpSpPr/>
          <p:nvPr/>
        </p:nvGrpSpPr>
        <p:grpSpPr>
          <a:xfrm rot="0">
            <a:off x="844451" y="1900832"/>
            <a:ext cx="1206401" cy="1930450"/>
            <a:chOff x="0" y="0"/>
            <a:chExt cx="1608535" cy="2573933"/>
          </a:xfrm>
        </p:grpSpPr>
        <p:sp>
          <p:nvSpPr>
            <p:cNvPr name="Freeform 8" id="8" descr="preencoded.png"/>
            <p:cNvSpPr/>
            <p:nvPr/>
          </p:nvSpPr>
          <p:spPr>
            <a:xfrm flipH="false" flipV="false" rot="0">
              <a:off x="0" y="0"/>
              <a:ext cx="1608582" cy="2573909"/>
            </a:xfrm>
            <a:custGeom>
              <a:avLst/>
              <a:gdLst/>
              <a:ahLst/>
              <a:cxnLst/>
              <a:rect r="r" b="b" t="t" l="l"/>
              <a:pathLst>
                <a:path h="2573909" w="1608582">
                  <a:moveTo>
                    <a:pt x="0" y="0"/>
                  </a:moveTo>
                  <a:lnTo>
                    <a:pt x="1608582" y="0"/>
                  </a:lnTo>
                  <a:lnTo>
                    <a:pt x="1608582" y="2573909"/>
                  </a:lnTo>
                  <a:lnTo>
                    <a:pt x="0" y="2573909"/>
                  </a:lnTo>
                  <a:lnTo>
                    <a:pt x="0" y="0"/>
                  </a:lnTo>
                  <a:close/>
                </a:path>
              </a:pathLst>
            </a:custGeom>
            <a:blipFill>
              <a:blip r:embed="rId2"/>
              <a:stretch>
                <a:fillRect l="-54" t="0" r="-51" b="0"/>
              </a:stretch>
            </a:blipFill>
          </p:spPr>
        </p:sp>
      </p:grpSp>
      <p:sp>
        <p:nvSpPr>
          <p:cNvPr name="TextBox 9" id="9"/>
          <p:cNvSpPr txBox="true"/>
          <p:nvPr/>
        </p:nvSpPr>
        <p:spPr>
          <a:xfrm rot="0">
            <a:off x="2412801" y="2103984"/>
            <a:ext cx="3866852" cy="415081"/>
          </a:xfrm>
          <a:prstGeom prst="rect">
            <a:avLst/>
          </a:prstGeom>
        </p:spPr>
        <p:txBody>
          <a:bodyPr anchor="t" rtlCol="false" tIns="0" lIns="0" bIns="0" rIns="0">
            <a:spAutoFit/>
          </a:bodyPr>
          <a:lstStyle/>
          <a:p>
            <a:pPr algn="l">
              <a:lnSpc>
                <a:spcPts val="2937"/>
              </a:lnSpc>
            </a:pPr>
            <a:r>
              <a:rPr lang="en-US" sz="2375" b="true">
                <a:solidFill>
                  <a:srgbClr val="151617"/>
                </a:solidFill>
                <a:latin typeface="Arimo Bold"/>
                <a:ea typeface="Arimo Bold"/>
                <a:cs typeface="Arimo Bold"/>
                <a:sym typeface="Arimo Bold"/>
              </a:rPr>
              <a:t>Prototype Construction</a:t>
            </a:r>
          </a:p>
        </p:txBody>
      </p:sp>
      <p:sp>
        <p:nvSpPr>
          <p:cNvPr name="TextBox 10" id="10"/>
          <p:cNvSpPr txBox="true"/>
          <p:nvPr/>
        </p:nvSpPr>
        <p:spPr>
          <a:xfrm rot="0">
            <a:off x="2412801" y="2454176"/>
            <a:ext cx="15030747" cy="595461"/>
          </a:xfrm>
          <a:prstGeom prst="rect">
            <a:avLst/>
          </a:prstGeom>
        </p:spPr>
        <p:txBody>
          <a:bodyPr anchor="t" rtlCol="false" tIns="0" lIns="0" bIns="0" rIns="0">
            <a:spAutoFit/>
          </a:bodyPr>
          <a:lstStyle/>
          <a:p>
            <a:pPr algn="l">
              <a:lnSpc>
                <a:spcPts val="3000"/>
              </a:lnSpc>
            </a:pPr>
            <a:r>
              <a:rPr lang="en-US" sz="1874">
                <a:solidFill>
                  <a:srgbClr val="151617"/>
                </a:solidFill>
                <a:latin typeface="Arimo"/>
                <a:ea typeface="Arimo"/>
                <a:cs typeface="Arimo"/>
                <a:sym typeface="Arimo"/>
              </a:rPr>
              <a:t>Build multiple prototypes for testing battery performance, motor efficiency, and safety.</a:t>
            </a:r>
          </a:p>
        </p:txBody>
      </p:sp>
      <p:grpSp>
        <p:nvGrpSpPr>
          <p:cNvPr name="Group 11" id="11"/>
          <p:cNvGrpSpPr/>
          <p:nvPr/>
        </p:nvGrpSpPr>
        <p:grpSpPr>
          <a:xfrm rot="0">
            <a:off x="844451" y="3831282"/>
            <a:ext cx="1206401" cy="1930450"/>
            <a:chOff x="0" y="0"/>
            <a:chExt cx="1608535" cy="2573933"/>
          </a:xfrm>
        </p:grpSpPr>
        <p:sp>
          <p:nvSpPr>
            <p:cNvPr name="Freeform 12" id="12" descr="preencoded.png"/>
            <p:cNvSpPr/>
            <p:nvPr/>
          </p:nvSpPr>
          <p:spPr>
            <a:xfrm flipH="false" flipV="false" rot="0">
              <a:off x="0" y="0"/>
              <a:ext cx="1608582" cy="2573909"/>
            </a:xfrm>
            <a:custGeom>
              <a:avLst/>
              <a:gdLst/>
              <a:ahLst/>
              <a:cxnLst/>
              <a:rect r="r" b="b" t="t" l="l"/>
              <a:pathLst>
                <a:path h="2573909" w="1608582">
                  <a:moveTo>
                    <a:pt x="0" y="0"/>
                  </a:moveTo>
                  <a:lnTo>
                    <a:pt x="1608582" y="0"/>
                  </a:lnTo>
                  <a:lnTo>
                    <a:pt x="1608582" y="2573909"/>
                  </a:lnTo>
                  <a:lnTo>
                    <a:pt x="0" y="2573909"/>
                  </a:lnTo>
                  <a:lnTo>
                    <a:pt x="0" y="0"/>
                  </a:lnTo>
                  <a:close/>
                </a:path>
              </a:pathLst>
            </a:custGeom>
            <a:blipFill>
              <a:blip r:embed="rId3"/>
              <a:stretch>
                <a:fillRect l="-54" t="0" r="-51" b="0"/>
              </a:stretch>
            </a:blipFill>
          </p:spPr>
        </p:sp>
      </p:grpSp>
      <p:sp>
        <p:nvSpPr>
          <p:cNvPr name="TextBox 13" id="13"/>
          <p:cNvSpPr txBox="true"/>
          <p:nvPr/>
        </p:nvSpPr>
        <p:spPr>
          <a:xfrm rot="0">
            <a:off x="2412801" y="4034432"/>
            <a:ext cx="3753147" cy="415081"/>
          </a:xfrm>
          <a:prstGeom prst="rect">
            <a:avLst/>
          </a:prstGeom>
        </p:spPr>
        <p:txBody>
          <a:bodyPr anchor="t" rtlCol="false" tIns="0" lIns="0" bIns="0" rIns="0">
            <a:spAutoFit/>
          </a:bodyPr>
          <a:lstStyle/>
          <a:p>
            <a:pPr algn="l">
              <a:lnSpc>
                <a:spcPts val="2937"/>
              </a:lnSpc>
            </a:pPr>
            <a:r>
              <a:rPr lang="en-US" sz="2375" b="true">
                <a:solidFill>
                  <a:srgbClr val="151617"/>
                </a:solidFill>
                <a:latin typeface="Arimo Bold"/>
                <a:ea typeface="Arimo Bold"/>
                <a:cs typeface="Arimo Bold"/>
                <a:sym typeface="Arimo Bold"/>
              </a:rPr>
              <a:t>Testing and Evaluation</a:t>
            </a:r>
          </a:p>
        </p:txBody>
      </p:sp>
      <p:sp>
        <p:nvSpPr>
          <p:cNvPr name="TextBox 14" id="14"/>
          <p:cNvSpPr txBox="true"/>
          <p:nvPr/>
        </p:nvSpPr>
        <p:spPr>
          <a:xfrm rot="0">
            <a:off x="2412801" y="4384625"/>
            <a:ext cx="15030747" cy="595461"/>
          </a:xfrm>
          <a:prstGeom prst="rect">
            <a:avLst/>
          </a:prstGeom>
        </p:spPr>
        <p:txBody>
          <a:bodyPr anchor="t" rtlCol="false" tIns="0" lIns="0" bIns="0" rIns="0">
            <a:spAutoFit/>
          </a:bodyPr>
          <a:lstStyle/>
          <a:p>
            <a:pPr algn="l">
              <a:lnSpc>
                <a:spcPts val="3000"/>
              </a:lnSpc>
            </a:pPr>
            <a:r>
              <a:rPr lang="en-US" sz="1874">
                <a:solidFill>
                  <a:srgbClr val="151617"/>
                </a:solidFill>
                <a:latin typeface="Arimo"/>
                <a:ea typeface="Arimo"/>
                <a:cs typeface="Arimo"/>
                <a:sym typeface="Arimo"/>
              </a:rPr>
              <a:t>Test battery longevity, charging times, and range through simulations and real-world flights.</a:t>
            </a:r>
          </a:p>
        </p:txBody>
      </p:sp>
      <p:grpSp>
        <p:nvGrpSpPr>
          <p:cNvPr name="Group 15" id="15"/>
          <p:cNvGrpSpPr/>
          <p:nvPr/>
        </p:nvGrpSpPr>
        <p:grpSpPr>
          <a:xfrm rot="0">
            <a:off x="844451" y="5761732"/>
            <a:ext cx="1206401" cy="1930450"/>
            <a:chOff x="0" y="0"/>
            <a:chExt cx="1608535" cy="2573933"/>
          </a:xfrm>
        </p:grpSpPr>
        <p:sp>
          <p:nvSpPr>
            <p:cNvPr name="Freeform 16" id="16" descr="preencoded.png"/>
            <p:cNvSpPr/>
            <p:nvPr/>
          </p:nvSpPr>
          <p:spPr>
            <a:xfrm flipH="false" flipV="false" rot="0">
              <a:off x="0" y="0"/>
              <a:ext cx="1608582" cy="2573909"/>
            </a:xfrm>
            <a:custGeom>
              <a:avLst/>
              <a:gdLst/>
              <a:ahLst/>
              <a:cxnLst/>
              <a:rect r="r" b="b" t="t" l="l"/>
              <a:pathLst>
                <a:path h="2573909" w="1608582">
                  <a:moveTo>
                    <a:pt x="0" y="0"/>
                  </a:moveTo>
                  <a:lnTo>
                    <a:pt x="1608582" y="0"/>
                  </a:lnTo>
                  <a:lnTo>
                    <a:pt x="1608582" y="2573909"/>
                  </a:lnTo>
                  <a:lnTo>
                    <a:pt x="0" y="2573909"/>
                  </a:lnTo>
                  <a:lnTo>
                    <a:pt x="0" y="0"/>
                  </a:lnTo>
                  <a:close/>
                </a:path>
              </a:pathLst>
            </a:custGeom>
            <a:blipFill>
              <a:blip r:embed="rId4"/>
              <a:stretch>
                <a:fillRect l="-54" t="0" r="-51" b="0"/>
              </a:stretch>
            </a:blipFill>
          </p:spPr>
        </p:sp>
      </p:grpSp>
      <p:sp>
        <p:nvSpPr>
          <p:cNvPr name="TextBox 17" id="17"/>
          <p:cNvSpPr txBox="true"/>
          <p:nvPr/>
        </p:nvSpPr>
        <p:spPr>
          <a:xfrm rot="0">
            <a:off x="2412801" y="5964882"/>
            <a:ext cx="3192661" cy="415081"/>
          </a:xfrm>
          <a:prstGeom prst="rect">
            <a:avLst/>
          </a:prstGeom>
        </p:spPr>
        <p:txBody>
          <a:bodyPr anchor="t" rtlCol="false" tIns="0" lIns="0" bIns="0" rIns="0">
            <a:spAutoFit/>
          </a:bodyPr>
          <a:lstStyle/>
          <a:p>
            <a:pPr algn="l">
              <a:lnSpc>
                <a:spcPts val="2937"/>
              </a:lnSpc>
            </a:pPr>
            <a:r>
              <a:rPr lang="en-US" sz="2375" b="true">
                <a:solidFill>
                  <a:srgbClr val="151617"/>
                </a:solidFill>
                <a:latin typeface="Arimo Bold"/>
                <a:ea typeface="Arimo Bold"/>
                <a:cs typeface="Arimo Bold"/>
                <a:sym typeface="Arimo Bold"/>
              </a:rPr>
              <a:t>Safety Certification</a:t>
            </a:r>
          </a:p>
        </p:txBody>
      </p:sp>
      <p:sp>
        <p:nvSpPr>
          <p:cNvPr name="TextBox 18" id="18"/>
          <p:cNvSpPr txBox="true"/>
          <p:nvPr/>
        </p:nvSpPr>
        <p:spPr>
          <a:xfrm rot="0">
            <a:off x="2412801" y="6315075"/>
            <a:ext cx="15030747" cy="595461"/>
          </a:xfrm>
          <a:prstGeom prst="rect">
            <a:avLst/>
          </a:prstGeom>
        </p:spPr>
        <p:txBody>
          <a:bodyPr anchor="t" rtlCol="false" tIns="0" lIns="0" bIns="0" rIns="0">
            <a:spAutoFit/>
          </a:bodyPr>
          <a:lstStyle/>
          <a:p>
            <a:pPr algn="l">
              <a:lnSpc>
                <a:spcPts val="3000"/>
              </a:lnSpc>
            </a:pPr>
            <a:r>
              <a:rPr lang="en-US" sz="1874">
                <a:solidFill>
                  <a:srgbClr val="151617"/>
                </a:solidFill>
                <a:latin typeface="Arimo"/>
                <a:ea typeface="Arimo"/>
                <a:cs typeface="Arimo"/>
                <a:sym typeface="Arimo"/>
              </a:rPr>
              <a:t>Work with regulators to ensure the electric aircraft meets safety certifications and complies with regulations.</a:t>
            </a:r>
          </a:p>
        </p:txBody>
      </p:sp>
      <p:grpSp>
        <p:nvGrpSpPr>
          <p:cNvPr name="Group 19" id="19"/>
          <p:cNvGrpSpPr/>
          <p:nvPr/>
        </p:nvGrpSpPr>
        <p:grpSpPr>
          <a:xfrm rot="0">
            <a:off x="844451" y="7692181"/>
            <a:ext cx="1206401" cy="1930450"/>
            <a:chOff x="0" y="0"/>
            <a:chExt cx="1608535" cy="2573933"/>
          </a:xfrm>
        </p:grpSpPr>
        <p:sp>
          <p:nvSpPr>
            <p:cNvPr name="Freeform 20" id="20" descr="preencoded.png"/>
            <p:cNvSpPr/>
            <p:nvPr/>
          </p:nvSpPr>
          <p:spPr>
            <a:xfrm flipH="false" flipV="false" rot="0">
              <a:off x="0" y="0"/>
              <a:ext cx="1608582" cy="2573909"/>
            </a:xfrm>
            <a:custGeom>
              <a:avLst/>
              <a:gdLst/>
              <a:ahLst/>
              <a:cxnLst/>
              <a:rect r="r" b="b" t="t" l="l"/>
              <a:pathLst>
                <a:path h="2573909" w="1608582">
                  <a:moveTo>
                    <a:pt x="0" y="0"/>
                  </a:moveTo>
                  <a:lnTo>
                    <a:pt x="1608582" y="0"/>
                  </a:lnTo>
                  <a:lnTo>
                    <a:pt x="1608582" y="2573909"/>
                  </a:lnTo>
                  <a:lnTo>
                    <a:pt x="0" y="2573909"/>
                  </a:lnTo>
                  <a:lnTo>
                    <a:pt x="0" y="0"/>
                  </a:lnTo>
                  <a:close/>
                </a:path>
              </a:pathLst>
            </a:custGeom>
            <a:blipFill>
              <a:blip r:embed="rId5"/>
              <a:stretch>
                <a:fillRect l="-54" t="0" r="-51" b="0"/>
              </a:stretch>
            </a:blipFill>
          </p:spPr>
        </p:sp>
      </p:grpSp>
      <p:sp>
        <p:nvSpPr>
          <p:cNvPr name="TextBox 21" id="21"/>
          <p:cNvSpPr txBox="true"/>
          <p:nvPr/>
        </p:nvSpPr>
        <p:spPr>
          <a:xfrm rot="0">
            <a:off x="2412801" y="7895332"/>
            <a:ext cx="3858666" cy="415081"/>
          </a:xfrm>
          <a:prstGeom prst="rect">
            <a:avLst/>
          </a:prstGeom>
        </p:spPr>
        <p:txBody>
          <a:bodyPr anchor="t" rtlCol="false" tIns="0" lIns="0" bIns="0" rIns="0">
            <a:spAutoFit/>
          </a:bodyPr>
          <a:lstStyle/>
          <a:p>
            <a:pPr algn="l">
              <a:lnSpc>
                <a:spcPts val="2937"/>
              </a:lnSpc>
            </a:pPr>
            <a:r>
              <a:rPr lang="en-US" sz="2375" b="true">
                <a:solidFill>
                  <a:srgbClr val="151617"/>
                </a:solidFill>
                <a:latin typeface="Arimo Bold"/>
                <a:ea typeface="Arimo Bold"/>
                <a:cs typeface="Arimo Bold"/>
                <a:sym typeface="Arimo Bold"/>
              </a:rPr>
              <a:t>Iterative Improvements</a:t>
            </a:r>
          </a:p>
        </p:txBody>
      </p:sp>
      <p:sp>
        <p:nvSpPr>
          <p:cNvPr name="TextBox 22" id="22"/>
          <p:cNvSpPr txBox="true"/>
          <p:nvPr/>
        </p:nvSpPr>
        <p:spPr>
          <a:xfrm rot="0">
            <a:off x="2412801" y="8245525"/>
            <a:ext cx="15030747" cy="595461"/>
          </a:xfrm>
          <a:prstGeom prst="rect">
            <a:avLst/>
          </a:prstGeom>
        </p:spPr>
        <p:txBody>
          <a:bodyPr anchor="t" rtlCol="false" tIns="0" lIns="0" bIns="0" rIns="0">
            <a:spAutoFit/>
          </a:bodyPr>
          <a:lstStyle/>
          <a:p>
            <a:pPr algn="l">
              <a:lnSpc>
                <a:spcPts val="3000"/>
              </a:lnSpc>
            </a:pPr>
            <a:r>
              <a:rPr lang="en-US" sz="1874">
                <a:solidFill>
                  <a:srgbClr val="151617"/>
                </a:solidFill>
                <a:latin typeface="Arimo"/>
                <a:ea typeface="Arimo"/>
                <a:cs typeface="Arimo"/>
                <a:sym typeface="Arimo"/>
              </a:rPr>
              <a:t>Make iterative improvements based on test results to enhance performance and address any challenges.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sp>
        <p:nvSpPr>
          <p:cNvPr name="TextBox 6" id="6"/>
          <p:cNvSpPr txBox="true"/>
          <p:nvPr/>
        </p:nvSpPr>
        <p:spPr>
          <a:xfrm rot="0">
            <a:off x="812601" y="590847"/>
            <a:ext cx="6347669" cy="773311"/>
          </a:xfrm>
          <a:prstGeom prst="rect">
            <a:avLst/>
          </a:prstGeom>
        </p:spPr>
        <p:txBody>
          <a:bodyPr anchor="t" rtlCol="false" tIns="0" lIns="0" bIns="0" rIns="0">
            <a:spAutoFit/>
          </a:bodyPr>
          <a:lstStyle/>
          <a:p>
            <a:pPr algn="l">
              <a:lnSpc>
                <a:spcPts val="5687"/>
              </a:lnSpc>
            </a:pPr>
            <a:r>
              <a:rPr lang="en-US" sz="4562" b="true">
                <a:solidFill>
                  <a:srgbClr val="151617"/>
                </a:solidFill>
                <a:latin typeface="Arimo Bold"/>
                <a:ea typeface="Arimo Bold"/>
                <a:cs typeface="Arimo Bold"/>
                <a:sym typeface="Arimo Bold"/>
              </a:rPr>
              <a:t>Scaling the Solution</a:t>
            </a:r>
          </a:p>
        </p:txBody>
      </p:sp>
      <p:grpSp>
        <p:nvGrpSpPr>
          <p:cNvPr name="Group 7" id="7"/>
          <p:cNvGrpSpPr/>
          <p:nvPr/>
        </p:nvGrpSpPr>
        <p:grpSpPr>
          <a:xfrm rot="0">
            <a:off x="9129712" y="1828502"/>
            <a:ext cx="28575" cy="7821358"/>
            <a:chOff x="0" y="0"/>
            <a:chExt cx="38100" cy="10428478"/>
          </a:xfrm>
        </p:grpSpPr>
        <p:sp>
          <p:nvSpPr>
            <p:cNvPr name="Freeform 8" id="8"/>
            <p:cNvSpPr/>
            <p:nvPr/>
          </p:nvSpPr>
          <p:spPr>
            <a:xfrm flipH="false" flipV="false" rot="0">
              <a:off x="0" y="0"/>
              <a:ext cx="38100" cy="10428478"/>
            </a:xfrm>
            <a:custGeom>
              <a:avLst/>
              <a:gdLst/>
              <a:ahLst/>
              <a:cxnLst/>
              <a:rect r="r" b="b" t="t" l="l"/>
              <a:pathLst>
                <a:path h="10428478" w="38100">
                  <a:moveTo>
                    <a:pt x="0" y="15240"/>
                  </a:moveTo>
                  <a:cubicBezTo>
                    <a:pt x="0" y="6858"/>
                    <a:pt x="6858" y="0"/>
                    <a:pt x="15240" y="0"/>
                  </a:cubicBezTo>
                  <a:lnTo>
                    <a:pt x="22860" y="0"/>
                  </a:lnTo>
                  <a:cubicBezTo>
                    <a:pt x="31242" y="0"/>
                    <a:pt x="38100" y="6858"/>
                    <a:pt x="38100" y="15240"/>
                  </a:cubicBezTo>
                  <a:lnTo>
                    <a:pt x="38100" y="10413238"/>
                  </a:lnTo>
                  <a:cubicBezTo>
                    <a:pt x="38100" y="10421620"/>
                    <a:pt x="31242" y="10428478"/>
                    <a:pt x="22860" y="10428478"/>
                  </a:cubicBezTo>
                  <a:lnTo>
                    <a:pt x="15240" y="10428478"/>
                  </a:lnTo>
                  <a:cubicBezTo>
                    <a:pt x="6858" y="10428478"/>
                    <a:pt x="0" y="10421620"/>
                    <a:pt x="0" y="10413238"/>
                  </a:cubicBezTo>
                  <a:close/>
                </a:path>
              </a:pathLst>
            </a:custGeom>
            <a:solidFill>
              <a:srgbClr val="000000">
                <a:alpha val="7451"/>
              </a:srgbClr>
            </a:solidFill>
          </p:spPr>
        </p:sp>
      </p:grpSp>
      <p:grpSp>
        <p:nvGrpSpPr>
          <p:cNvPr name="Group 9" id="9"/>
          <p:cNvGrpSpPr/>
          <p:nvPr/>
        </p:nvGrpSpPr>
        <p:grpSpPr>
          <a:xfrm rot="0">
            <a:off x="8098780" y="2336601"/>
            <a:ext cx="812578" cy="28575"/>
            <a:chOff x="0" y="0"/>
            <a:chExt cx="1083437" cy="38100"/>
          </a:xfrm>
        </p:grpSpPr>
        <p:sp>
          <p:nvSpPr>
            <p:cNvPr name="Freeform 10" id="10"/>
            <p:cNvSpPr/>
            <p:nvPr/>
          </p:nvSpPr>
          <p:spPr>
            <a:xfrm flipH="false" flipV="false" rot="0">
              <a:off x="0" y="0"/>
              <a:ext cx="1083437" cy="38100"/>
            </a:xfrm>
            <a:custGeom>
              <a:avLst/>
              <a:gdLst/>
              <a:ahLst/>
              <a:cxnLst/>
              <a:rect r="r" b="b" t="t" l="l"/>
              <a:pathLst>
                <a:path h="38100" w="1083437">
                  <a:moveTo>
                    <a:pt x="0" y="15240"/>
                  </a:moveTo>
                  <a:cubicBezTo>
                    <a:pt x="0" y="6858"/>
                    <a:pt x="6858" y="0"/>
                    <a:pt x="15240" y="0"/>
                  </a:cubicBezTo>
                  <a:lnTo>
                    <a:pt x="1068197" y="0"/>
                  </a:lnTo>
                  <a:cubicBezTo>
                    <a:pt x="1076579" y="0"/>
                    <a:pt x="1083437" y="6858"/>
                    <a:pt x="1083437" y="15240"/>
                  </a:cubicBezTo>
                  <a:lnTo>
                    <a:pt x="1083437" y="22860"/>
                  </a:lnTo>
                  <a:cubicBezTo>
                    <a:pt x="1083437" y="31242"/>
                    <a:pt x="1076579" y="38100"/>
                    <a:pt x="1068197" y="38100"/>
                  </a:cubicBezTo>
                  <a:lnTo>
                    <a:pt x="15240" y="38100"/>
                  </a:lnTo>
                  <a:cubicBezTo>
                    <a:pt x="6858" y="38100"/>
                    <a:pt x="0" y="31242"/>
                    <a:pt x="0" y="22860"/>
                  </a:cubicBezTo>
                  <a:close/>
                </a:path>
              </a:pathLst>
            </a:custGeom>
            <a:solidFill>
              <a:srgbClr val="151617"/>
            </a:solidFill>
          </p:spPr>
        </p:sp>
      </p:grpSp>
      <p:sp>
        <p:nvSpPr>
          <p:cNvPr name="Freeform 11" id="11"/>
          <p:cNvSpPr/>
          <p:nvPr/>
        </p:nvSpPr>
        <p:spPr>
          <a:xfrm flipH="false" flipV="false" rot="0">
            <a:off x="8878044" y="2084934"/>
            <a:ext cx="531876" cy="531876"/>
          </a:xfrm>
          <a:custGeom>
            <a:avLst/>
            <a:gdLst/>
            <a:ahLst/>
            <a:cxnLst/>
            <a:rect r="r" b="b" t="t" l="l"/>
            <a:pathLst>
              <a:path h="531876" w="531876">
                <a:moveTo>
                  <a:pt x="0" y="0"/>
                </a:moveTo>
                <a:lnTo>
                  <a:pt x="531876" y="0"/>
                </a:lnTo>
                <a:lnTo>
                  <a:pt x="531876" y="531876"/>
                </a:lnTo>
                <a:lnTo>
                  <a:pt x="0" y="531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9071222" y="2272010"/>
            <a:ext cx="145554" cy="253007"/>
          </a:xfrm>
          <a:prstGeom prst="rect">
            <a:avLst/>
          </a:prstGeom>
        </p:spPr>
        <p:txBody>
          <a:bodyPr anchor="t" rtlCol="false" tIns="0" lIns="0" bIns="0" rIns="0">
            <a:spAutoFit/>
          </a:bodyPr>
          <a:lstStyle/>
          <a:p>
            <a:pPr algn="ctr">
              <a:lnSpc>
                <a:spcPts val="2686"/>
              </a:lnSpc>
            </a:pPr>
            <a:r>
              <a:rPr lang="en-US" sz="2687" b="true">
                <a:solidFill>
                  <a:srgbClr val="151617"/>
                </a:solidFill>
                <a:latin typeface="Arimo Bold"/>
                <a:ea typeface="Arimo Bold"/>
                <a:cs typeface="Arimo Bold"/>
                <a:sym typeface="Arimo Bold"/>
              </a:rPr>
              <a:t>1</a:t>
            </a:r>
          </a:p>
        </p:txBody>
      </p:sp>
      <p:sp>
        <p:nvSpPr>
          <p:cNvPr name="TextBox 13" id="13"/>
          <p:cNvSpPr txBox="true"/>
          <p:nvPr/>
        </p:nvSpPr>
        <p:spPr>
          <a:xfrm rot="0">
            <a:off x="3633788" y="2013049"/>
            <a:ext cx="4233119" cy="410319"/>
          </a:xfrm>
          <a:prstGeom prst="rect">
            <a:avLst/>
          </a:prstGeom>
        </p:spPr>
        <p:txBody>
          <a:bodyPr anchor="t" rtlCol="false" tIns="0" lIns="0" bIns="0" rIns="0">
            <a:spAutoFit/>
          </a:bodyPr>
          <a:lstStyle/>
          <a:p>
            <a:pPr algn="r">
              <a:lnSpc>
                <a:spcPts val="2812"/>
              </a:lnSpc>
            </a:pPr>
            <a:r>
              <a:rPr lang="en-US" sz="2249" b="true">
                <a:solidFill>
                  <a:srgbClr val="151617"/>
                </a:solidFill>
                <a:latin typeface="Arimo Bold"/>
                <a:ea typeface="Arimo Bold"/>
                <a:cs typeface="Arimo Bold"/>
                <a:sym typeface="Arimo Bold"/>
              </a:rPr>
              <a:t>Infrastructure Deployment</a:t>
            </a:r>
          </a:p>
        </p:txBody>
      </p:sp>
      <p:sp>
        <p:nvSpPr>
          <p:cNvPr name="TextBox 14" id="14"/>
          <p:cNvSpPr txBox="true"/>
          <p:nvPr/>
        </p:nvSpPr>
        <p:spPr>
          <a:xfrm rot="0">
            <a:off x="812601" y="2391221"/>
            <a:ext cx="7054304" cy="1657350"/>
          </a:xfrm>
          <a:prstGeom prst="rect">
            <a:avLst/>
          </a:prstGeom>
        </p:spPr>
        <p:txBody>
          <a:bodyPr anchor="t" rtlCol="false" tIns="0" lIns="0" bIns="0" rIns="0">
            <a:spAutoFit/>
          </a:bodyPr>
          <a:lstStyle/>
          <a:p>
            <a:pPr algn="just">
              <a:lnSpc>
                <a:spcPts val="2874"/>
              </a:lnSpc>
            </a:pPr>
            <a:r>
              <a:rPr lang="en-US" sz="1812">
                <a:solidFill>
                  <a:srgbClr val="151617"/>
                </a:solidFill>
                <a:latin typeface="Arimo"/>
                <a:ea typeface="Arimo"/>
                <a:cs typeface="Arimo"/>
                <a:sym typeface="Arimo"/>
              </a:rPr>
              <a:t>Construct a network of charging stations at airports to support electric aircraft. This ensures seamless charging for aircraft, providing a convenient and efficient experience for passengers.</a:t>
            </a:r>
          </a:p>
        </p:txBody>
      </p:sp>
      <p:grpSp>
        <p:nvGrpSpPr>
          <p:cNvPr name="Group 15" id="15"/>
          <p:cNvGrpSpPr/>
          <p:nvPr/>
        </p:nvGrpSpPr>
        <p:grpSpPr>
          <a:xfrm rot="0">
            <a:off x="9376619" y="3497610"/>
            <a:ext cx="812578" cy="28575"/>
            <a:chOff x="0" y="0"/>
            <a:chExt cx="1083437" cy="38100"/>
          </a:xfrm>
        </p:grpSpPr>
        <p:sp>
          <p:nvSpPr>
            <p:cNvPr name="Freeform 16" id="16"/>
            <p:cNvSpPr/>
            <p:nvPr/>
          </p:nvSpPr>
          <p:spPr>
            <a:xfrm flipH="false" flipV="false" rot="0">
              <a:off x="0" y="0"/>
              <a:ext cx="1083437" cy="38100"/>
            </a:xfrm>
            <a:custGeom>
              <a:avLst/>
              <a:gdLst/>
              <a:ahLst/>
              <a:cxnLst/>
              <a:rect r="r" b="b" t="t" l="l"/>
              <a:pathLst>
                <a:path h="38100" w="1083437">
                  <a:moveTo>
                    <a:pt x="0" y="15240"/>
                  </a:moveTo>
                  <a:cubicBezTo>
                    <a:pt x="0" y="6858"/>
                    <a:pt x="6858" y="0"/>
                    <a:pt x="15240" y="0"/>
                  </a:cubicBezTo>
                  <a:lnTo>
                    <a:pt x="1068197" y="0"/>
                  </a:lnTo>
                  <a:cubicBezTo>
                    <a:pt x="1076579" y="0"/>
                    <a:pt x="1083437" y="6858"/>
                    <a:pt x="1083437" y="15240"/>
                  </a:cubicBezTo>
                  <a:lnTo>
                    <a:pt x="1083437" y="22860"/>
                  </a:lnTo>
                  <a:cubicBezTo>
                    <a:pt x="1083437" y="31242"/>
                    <a:pt x="1076579" y="38100"/>
                    <a:pt x="1068197" y="38100"/>
                  </a:cubicBezTo>
                  <a:lnTo>
                    <a:pt x="15240" y="38100"/>
                  </a:lnTo>
                  <a:cubicBezTo>
                    <a:pt x="6858" y="38100"/>
                    <a:pt x="0" y="31242"/>
                    <a:pt x="0" y="22860"/>
                  </a:cubicBezTo>
                  <a:close/>
                </a:path>
              </a:pathLst>
            </a:custGeom>
            <a:solidFill>
              <a:srgbClr val="151617"/>
            </a:solidFill>
          </p:spPr>
        </p:sp>
      </p:grpSp>
      <p:sp>
        <p:nvSpPr>
          <p:cNvPr name="Freeform 17" id="17"/>
          <p:cNvSpPr/>
          <p:nvPr/>
        </p:nvSpPr>
        <p:spPr>
          <a:xfrm flipH="false" flipV="false" rot="0">
            <a:off x="8878044" y="3245941"/>
            <a:ext cx="531876" cy="531876"/>
          </a:xfrm>
          <a:custGeom>
            <a:avLst/>
            <a:gdLst/>
            <a:ahLst/>
            <a:cxnLst/>
            <a:rect r="r" b="b" t="t" l="l"/>
            <a:pathLst>
              <a:path h="531876" w="531876">
                <a:moveTo>
                  <a:pt x="0" y="0"/>
                </a:moveTo>
                <a:lnTo>
                  <a:pt x="531876" y="0"/>
                </a:lnTo>
                <a:lnTo>
                  <a:pt x="531876" y="531876"/>
                </a:lnTo>
                <a:lnTo>
                  <a:pt x="0" y="531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9038035" y="3433019"/>
            <a:ext cx="211782" cy="253008"/>
          </a:xfrm>
          <a:prstGeom prst="rect">
            <a:avLst/>
          </a:prstGeom>
        </p:spPr>
        <p:txBody>
          <a:bodyPr anchor="t" rtlCol="false" tIns="0" lIns="0" bIns="0" rIns="0">
            <a:spAutoFit/>
          </a:bodyPr>
          <a:lstStyle/>
          <a:p>
            <a:pPr algn="ctr">
              <a:lnSpc>
                <a:spcPts val="2686"/>
              </a:lnSpc>
            </a:pPr>
            <a:r>
              <a:rPr lang="en-US" sz="2687" b="true">
                <a:solidFill>
                  <a:srgbClr val="151617"/>
                </a:solidFill>
                <a:latin typeface="Arimo Bold"/>
                <a:ea typeface="Arimo Bold"/>
                <a:cs typeface="Arimo Bold"/>
                <a:sym typeface="Arimo Bold"/>
              </a:rPr>
              <a:t>2</a:t>
            </a:r>
          </a:p>
        </p:txBody>
      </p:sp>
      <p:sp>
        <p:nvSpPr>
          <p:cNvPr name="TextBox 19" id="19"/>
          <p:cNvSpPr txBox="true"/>
          <p:nvPr/>
        </p:nvSpPr>
        <p:spPr>
          <a:xfrm rot="0">
            <a:off x="10421094" y="3174057"/>
            <a:ext cx="3807619" cy="410319"/>
          </a:xfrm>
          <a:prstGeom prst="rect">
            <a:avLst/>
          </a:prstGeom>
        </p:spPr>
        <p:txBody>
          <a:bodyPr anchor="t" rtlCol="false" tIns="0" lIns="0" bIns="0" rIns="0">
            <a:spAutoFit/>
          </a:bodyPr>
          <a:lstStyle/>
          <a:p>
            <a:pPr algn="l">
              <a:lnSpc>
                <a:spcPts val="2812"/>
              </a:lnSpc>
            </a:pPr>
            <a:r>
              <a:rPr lang="en-US" sz="2249" b="true">
                <a:solidFill>
                  <a:srgbClr val="151617"/>
                </a:solidFill>
                <a:latin typeface="Arimo Bold"/>
                <a:ea typeface="Arimo Bold"/>
                <a:cs typeface="Arimo Bold"/>
                <a:sym typeface="Arimo Bold"/>
              </a:rPr>
              <a:t>Manufacturing Scale-Up</a:t>
            </a:r>
          </a:p>
        </p:txBody>
      </p:sp>
      <p:sp>
        <p:nvSpPr>
          <p:cNvPr name="TextBox 20" id="20"/>
          <p:cNvSpPr txBox="true"/>
          <p:nvPr/>
        </p:nvSpPr>
        <p:spPr>
          <a:xfrm rot="0">
            <a:off x="10421094" y="3552230"/>
            <a:ext cx="7054304" cy="1657350"/>
          </a:xfrm>
          <a:prstGeom prst="rect">
            <a:avLst/>
          </a:prstGeom>
        </p:spPr>
        <p:txBody>
          <a:bodyPr anchor="t" rtlCol="false" tIns="0" lIns="0" bIns="0" rIns="0">
            <a:spAutoFit/>
          </a:bodyPr>
          <a:lstStyle/>
          <a:p>
            <a:pPr algn="just">
              <a:lnSpc>
                <a:spcPts val="2874"/>
              </a:lnSpc>
            </a:pPr>
            <a:r>
              <a:rPr lang="en-US" sz="1812">
                <a:solidFill>
                  <a:srgbClr val="151617"/>
                </a:solidFill>
                <a:latin typeface="Arimo"/>
                <a:ea typeface="Arimo"/>
                <a:cs typeface="Arimo"/>
                <a:sym typeface="Arimo"/>
              </a:rPr>
              <a:t>Increase production capacity to meet growing demand for electric aircraft. This involves optimizing manufacturing processes and investing in automation to reduce costs and increase efficiency.</a:t>
            </a:r>
          </a:p>
        </p:txBody>
      </p:sp>
      <p:grpSp>
        <p:nvGrpSpPr>
          <p:cNvPr name="Group 21" id="21"/>
          <p:cNvGrpSpPr/>
          <p:nvPr/>
        </p:nvGrpSpPr>
        <p:grpSpPr>
          <a:xfrm rot="0">
            <a:off x="8098780" y="5021015"/>
            <a:ext cx="812578" cy="28575"/>
            <a:chOff x="0" y="0"/>
            <a:chExt cx="1083437" cy="38100"/>
          </a:xfrm>
        </p:grpSpPr>
        <p:sp>
          <p:nvSpPr>
            <p:cNvPr name="Freeform 22" id="22"/>
            <p:cNvSpPr/>
            <p:nvPr/>
          </p:nvSpPr>
          <p:spPr>
            <a:xfrm flipH="false" flipV="false" rot="0">
              <a:off x="0" y="0"/>
              <a:ext cx="1083437" cy="38100"/>
            </a:xfrm>
            <a:custGeom>
              <a:avLst/>
              <a:gdLst/>
              <a:ahLst/>
              <a:cxnLst/>
              <a:rect r="r" b="b" t="t" l="l"/>
              <a:pathLst>
                <a:path h="38100" w="1083437">
                  <a:moveTo>
                    <a:pt x="0" y="15240"/>
                  </a:moveTo>
                  <a:cubicBezTo>
                    <a:pt x="0" y="6858"/>
                    <a:pt x="6858" y="0"/>
                    <a:pt x="15240" y="0"/>
                  </a:cubicBezTo>
                  <a:lnTo>
                    <a:pt x="1068197" y="0"/>
                  </a:lnTo>
                  <a:cubicBezTo>
                    <a:pt x="1076579" y="0"/>
                    <a:pt x="1083437" y="6858"/>
                    <a:pt x="1083437" y="15240"/>
                  </a:cubicBezTo>
                  <a:lnTo>
                    <a:pt x="1083437" y="22860"/>
                  </a:lnTo>
                  <a:cubicBezTo>
                    <a:pt x="1083437" y="31242"/>
                    <a:pt x="1076579" y="38100"/>
                    <a:pt x="1068197" y="38100"/>
                  </a:cubicBezTo>
                  <a:lnTo>
                    <a:pt x="15240" y="38100"/>
                  </a:lnTo>
                  <a:cubicBezTo>
                    <a:pt x="6858" y="38100"/>
                    <a:pt x="0" y="31242"/>
                    <a:pt x="0" y="22860"/>
                  </a:cubicBezTo>
                  <a:close/>
                </a:path>
              </a:pathLst>
            </a:custGeom>
            <a:solidFill>
              <a:srgbClr val="151617"/>
            </a:solidFill>
          </p:spPr>
        </p:sp>
      </p:grpSp>
      <p:sp>
        <p:nvSpPr>
          <p:cNvPr name="Freeform 23" id="23"/>
          <p:cNvSpPr/>
          <p:nvPr/>
        </p:nvSpPr>
        <p:spPr>
          <a:xfrm flipH="false" flipV="false" rot="0">
            <a:off x="8878044" y="4769346"/>
            <a:ext cx="531876" cy="531876"/>
          </a:xfrm>
          <a:custGeom>
            <a:avLst/>
            <a:gdLst/>
            <a:ahLst/>
            <a:cxnLst/>
            <a:rect r="r" b="b" t="t" l="l"/>
            <a:pathLst>
              <a:path h="531876" w="531876">
                <a:moveTo>
                  <a:pt x="0" y="0"/>
                </a:moveTo>
                <a:lnTo>
                  <a:pt x="531876" y="0"/>
                </a:lnTo>
                <a:lnTo>
                  <a:pt x="531876" y="531876"/>
                </a:lnTo>
                <a:lnTo>
                  <a:pt x="0" y="531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9036992" y="4956422"/>
            <a:ext cx="213866" cy="253007"/>
          </a:xfrm>
          <a:prstGeom prst="rect">
            <a:avLst/>
          </a:prstGeom>
        </p:spPr>
        <p:txBody>
          <a:bodyPr anchor="t" rtlCol="false" tIns="0" lIns="0" bIns="0" rIns="0">
            <a:spAutoFit/>
          </a:bodyPr>
          <a:lstStyle/>
          <a:p>
            <a:pPr algn="ctr">
              <a:lnSpc>
                <a:spcPts val="2686"/>
              </a:lnSpc>
            </a:pPr>
            <a:r>
              <a:rPr lang="en-US" sz="2687" b="true">
                <a:solidFill>
                  <a:srgbClr val="151617"/>
                </a:solidFill>
                <a:latin typeface="Arimo Bold"/>
                <a:ea typeface="Arimo Bold"/>
                <a:cs typeface="Arimo Bold"/>
                <a:sym typeface="Arimo Bold"/>
              </a:rPr>
              <a:t>3</a:t>
            </a:r>
          </a:p>
        </p:txBody>
      </p:sp>
      <p:sp>
        <p:nvSpPr>
          <p:cNvPr name="TextBox 25" id="25"/>
          <p:cNvSpPr txBox="true"/>
          <p:nvPr/>
        </p:nvSpPr>
        <p:spPr>
          <a:xfrm rot="0">
            <a:off x="4964311" y="4697463"/>
            <a:ext cx="2902595" cy="410319"/>
          </a:xfrm>
          <a:prstGeom prst="rect">
            <a:avLst/>
          </a:prstGeom>
        </p:spPr>
        <p:txBody>
          <a:bodyPr anchor="t" rtlCol="false" tIns="0" lIns="0" bIns="0" rIns="0">
            <a:spAutoFit/>
          </a:bodyPr>
          <a:lstStyle/>
          <a:p>
            <a:pPr algn="r">
              <a:lnSpc>
                <a:spcPts val="2812"/>
              </a:lnSpc>
            </a:pPr>
            <a:r>
              <a:rPr lang="en-US" sz="2249" b="true">
                <a:solidFill>
                  <a:srgbClr val="151617"/>
                </a:solidFill>
                <a:latin typeface="Arimo Bold"/>
                <a:ea typeface="Arimo Bold"/>
                <a:cs typeface="Arimo Bold"/>
                <a:sym typeface="Arimo Bold"/>
              </a:rPr>
              <a:t>Market Expansion</a:t>
            </a:r>
          </a:p>
        </p:txBody>
      </p:sp>
      <p:sp>
        <p:nvSpPr>
          <p:cNvPr name="TextBox 26" id="26"/>
          <p:cNvSpPr txBox="true"/>
          <p:nvPr/>
        </p:nvSpPr>
        <p:spPr>
          <a:xfrm rot="0">
            <a:off x="812601" y="5075635"/>
            <a:ext cx="7054304" cy="1657350"/>
          </a:xfrm>
          <a:prstGeom prst="rect">
            <a:avLst/>
          </a:prstGeom>
        </p:spPr>
        <p:txBody>
          <a:bodyPr anchor="t" rtlCol="false" tIns="0" lIns="0" bIns="0" rIns="0">
            <a:spAutoFit/>
          </a:bodyPr>
          <a:lstStyle/>
          <a:p>
            <a:pPr algn="just">
              <a:lnSpc>
                <a:spcPts val="2874"/>
              </a:lnSpc>
            </a:pPr>
            <a:r>
              <a:rPr lang="en-US" sz="1812">
                <a:solidFill>
                  <a:srgbClr val="151617"/>
                </a:solidFill>
                <a:latin typeface="Arimo"/>
                <a:ea typeface="Arimo"/>
                <a:cs typeface="Arimo"/>
                <a:sym typeface="Arimo"/>
              </a:rPr>
              <a:t>Begin with regional electric aircraft, serving shorter routes to gain initial market traction. As technology improves, gradually expand to longer routes, ensuring wider adoption.</a:t>
            </a:r>
          </a:p>
        </p:txBody>
      </p:sp>
      <p:grpSp>
        <p:nvGrpSpPr>
          <p:cNvPr name="Group 27" id="27"/>
          <p:cNvGrpSpPr/>
          <p:nvPr/>
        </p:nvGrpSpPr>
        <p:grpSpPr>
          <a:xfrm rot="0">
            <a:off x="9376619" y="6363295"/>
            <a:ext cx="812578" cy="28575"/>
            <a:chOff x="0" y="0"/>
            <a:chExt cx="1083437" cy="38100"/>
          </a:xfrm>
        </p:grpSpPr>
        <p:sp>
          <p:nvSpPr>
            <p:cNvPr name="Freeform 28" id="28"/>
            <p:cNvSpPr/>
            <p:nvPr/>
          </p:nvSpPr>
          <p:spPr>
            <a:xfrm flipH="false" flipV="false" rot="0">
              <a:off x="0" y="0"/>
              <a:ext cx="1083437" cy="38100"/>
            </a:xfrm>
            <a:custGeom>
              <a:avLst/>
              <a:gdLst/>
              <a:ahLst/>
              <a:cxnLst/>
              <a:rect r="r" b="b" t="t" l="l"/>
              <a:pathLst>
                <a:path h="38100" w="1083437">
                  <a:moveTo>
                    <a:pt x="0" y="15240"/>
                  </a:moveTo>
                  <a:cubicBezTo>
                    <a:pt x="0" y="6858"/>
                    <a:pt x="6858" y="0"/>
                    <a:pt x="15240" y="0"/>
                  </a:cubicBezTo>
                  <a:lnTo>
                    <a:pt x="1068197" y="0"/>
                  </a:lnTo>
                  <a:cubicBezTo>
                    <a:pt x="1076579" y="0"/>
                    <a:pt x="1083437" y="6858"/>
                    <a:pt x="1083437" y="15240"/>
                  </a:cubicBezTo>
                  <a:lnTo>
                    <a:pt x="1083437" y="22860"/>
                  </a:lnTo>
                  <a:cubicBezTo>
                    <a:pt x="1083437" y="31242"/>
                    <a:pt x="1076579" y="38100"/>
                    <a:pt x="1068197" y="38100"/>
                  </a:cubicBezTo>
                  <a:lnTo>
                    <a:pt x="15240" y="38100"/>
                  </a:lnTo>
                  <a:cubicBezTo>
                    <a:pt x="6858" y="38100"/>
                    <a:pt x="0" y="31242"/>
                    <a:pt x="0" y="22860"/>
                  </a:cubicBezTo>
                  <a:close/>
                </a:path>
              </a:pathLst>
            </a:custGeom>
            <a:solidFill>
              <a:srgbClr val="151617"/>
            </a:solidFill>
          </p:spPr>
        </p:sp>
      </p:grpSp>
      <p:sp>
        <p:nvSpPr>
          <p:cNvPr name="Freeform 29" id="29"/>
          <p:cNvSpPr/>
          <p:nvPr/>
        </p:nvSpPr>
        <p:spPr>
          <a:xfrm flipH="false" flipV="false" rot="0">
            <a:off x="8878044" y="6111627"/>
            <a:ext cx="531876" cy="531876"/>
          </a:xfrm>
          <a:custGeom>
            <a:avLst/>
            <a:gdLst/>
            <a:ahLst/>
            <a:cxnLst/>
            <a:rect r="r" b="b" t="t" l="l"/>
            <a:pathLst>
              <a:path h="531876" w="531876">
                <a:moveTo>
                  <a:pt x="0" y="0"/>
                </a:moveTo>
                <a:lnTo>
                  <a:pt x="531876" y="0"/>
                </a:lnTo>
                <a:lnTo>
                  <a:pt x="531876" y="531876"/>
                </a:lnTo>
                <a:lnTo>
                  <a:pt x="0" y="531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0" id="30"/>
          <p:cNvSpPr txBox="true"/>
          <p:nvPr/>
        </p:nvSpPr>
        <p:spPr>
          <a:xfrm rot="0">
            <a:off x="9020026" y="6298704"/>
            <a:ext cx="247947" cy="253008"/>
          </a:xfrm>
          <a:prstGeom prst="rect">
            <a:avLst/>
          </a:prstGeom>
        </p:spPr>
        <p:txBody>
          <a:bodyPr anchor="t" rtlCol="false" tIns="0" lIns="0" bIns="0" rIns="0">
            <a:spAutoFit/>
          </a:bodyPr>
          <a:lstStyle/>
          <a:p>
            <a:pPr algn="ctr">
              <a:lnSpc>
                <a:spcPts val="2686"/>
              </a:lnSpc>
            </a:pPr>
            <a:r>
              <a:rPr lang="en-US" sz="2687" b="true">
                <a:solidFill>
                  <a:srgbClr val="151617"/>
                </a:solidFill>
                <a:latin typeface="Arimo Bold"/>
                <a:ea typeface="Arimo Bold"/>
                <a:cs typeface="Arimo Bold"/>
                <a:sym typeface="Arimo Bold"/>
              </a:rPr>
              <a:t>4</a:t>
            </a:r>
          </a:p>
        </p:txBody>
      </p:sp>
      <p:sp>
        <p:nvSpPr>
          <p:cNvPr name="TextBox 31" id="31"/>
          <p:cNvSpPr txBox="true"/>
          <p:nvPr/>
        </p:nvSpPr>
        <p:spPr>
          <a:xfrm rot="0">
            <a:off x="10421094" y="6039743"/>
            <a:ext cx="2902595" cy="410319"/>
          </a:xfrm>
          <a:prstGeom prst="rect">
            <a:avLst/>
          </a:prstGeom>
        </p:spPr>
        <p:txBody>
          <a:bodyPr anchor="t" rtlCol="false" tIns="0" lIns="0" bIns="0" rIns="0">
            <a:spAutoFit/>
          </a:bodyPr>
          <a:lstStyle/>
          <a:p>
            <a:pPr algn="l">
              <a:lnSpc>
                <a:spcPts val="2812"/>
              </a:lnSpc>
            </a:pPr>
            <a:r>
              <a:rPr lang="en-US" sz="2249" b="true">
                <a:solidFill>
                  <a:srgbClr val="151617"/>
                </a:solidFill>
                <a:latin typeface="Arimo Bold"/>
                <a:ea typeface="Arimo Bold"/>
                <a:cs typeface="Arimo Bold"/>
                <a:sym typeface="Arimo Bold"/>
              </a:rPr>
              <a:t>Partnerships</a:t>
            </a:r>
          </a:p>
        </p:txBody>
      </p:sp>
      <p:sp>
        <p:nvSpPr>
          <p:cNvPr name="TextBox 32" id="32"/>
          <p:cNvSpPr txBox="true"/>
          <p:nvPr/>
        </p:nvSpPr>
        <p:spPr>
          <a:xfrm rot="0">
            <a:off x="10421094" y="6417915"/>
            <a:ext cx="7054304" cy="1657350"/>
          </a:xfrm>
          <a:prstGeom prst="rect">
            <a:avLst/>
          </a:prstGeom>
        </p:spPr>
        <p:txBody>
          <a:bodyPr anchor="t" rtlCol="false" tIns="0" lIns="0" bIns="0" rIns="0">
            <a:spAutoFit/>
          </a:bodyPr>
          <a:lstStyle/>
          <a:p>
            <a:pPr algn="just">
              <a:lnSpc>
                <a:spcPts val="2874"/>
              </a:lnSpc>
            </a:pPr>
            <a:r>
              <a:rPr lang="en-US" sz="1812">
                <a:solidFill>
                  <a:srgbClr val="151617"/>
                </a:solidFill>
                <a:latin typeface="Arimo"/>
                <a:ea typeface="Arimo"/>
                <a:cs typeface="Arimo"/>
                <a:sym typeface="Arimo"/>
              </a:rPr>
              <a:t>Collaborate with airlines, energy providers, and governments to create a comprehensive electric aviation ecosystem. This integration ensures smooth transition and widespread acceptance of electric aircraft.</a:t>
            </a:r>
          </a:p>
        </p:txBody>
      </p:sp>
      <p:grpSp>
        <p:nvGrpSpPr>
          <p:cNvPr name="Group 33" id="33"/>
          <p:cNvGrpSpPr/>
          <p:nvPr/>
        </p:nvGrpSpPr>
        <p:grpSpPr>
          <a:xfrm rot="0">
            <a:off x="8098780" y="7705576"/>
            <a:ext cx="812578" cy="28575"/>
            <a:chOff x="0" y="0"/>
            <a:chExt cx="1083437" cy="38100"/>
          </a:xfrm>
        </p:grpSpPr>
        <p:sp>
          <p:nvSpPr>
            <p:cNvPr name="Freeform 34" id="34"/>
            <p:cNvSpPr/>
            <p:nvPr/>
          </p:nvSpPr>
          <p:spPr>
            <a:xfrm flipH="false" flipV="false" rot="0">
              <a:off x="0" y="0"/>
              <a:ext cx="1083437" cy="38100"/>
            </a:xfrm>
            <a:custGeom>
              <a:avLst/>
              <a:gdLst/>
              <a:ahLst/>
              <a:cxnLst/>
              <a:rect r="r" b="b" t="t" l="l"/>
              <a:pathLst>
                <a:path h="38100" w="1083437">
                  <a:moveTo>
                    <a:pt x="0" y="15240"/>
                  </a:moveTo>
                  <a:cubicBezTo>
                    <a:pt x="0" y="6858"/>
                    <a:pt x="6858" y="0"/>
                    <a:pt x="15240" y="0"/>
                  </a:cubicBezTo>
                  <a:lnTo>
                    <a:pt x="1068197" y="0"/>
                  </a:lnTo>
                  <a:cubicBezTo>
                    <a:pt x="1076579" y="0"/>
                    <a:pt x="1083437" y="6858"/>
                    <a:pt x="1083437" y="15240"/>
                  </a:cubicBezTo>
                  <a:lnTo>
                    <a:pt x="1083437" y="22860"/>
                  </a:lnTo>
                  <a:cubicBezTo>
                    <a:pt x="1083437" y="31242"/>
                    <a:pt x="1076579" y="38100"/>
                    <a:pt x="1068197" y="38100"/>
                  </a:cubicBezTo>
                  <a:lnTo>
                    <a:pt x="15240" y="38100"/>
                  </a:lnTo>
                  <a:cubicBezTo>
                    <a:pt x="6858" y="38100"/>
                    <a:pt x="0" y="31242"/>
                    <a:pt x="0" y="22860"/>
                  </a:cubicBezTo>
                  <a:close/>
                </a:path>
              </a:pathLst>
            </a:custGeom>
            <a:solidFill>
              <a:srgbClr val="151617"/>
            </a:solidFill>
          </p:spPr>
        </p:sp>
      </p:grpSp>
      <p:sp>
        <p:nvSpPr>
          <p:cNvPr name="Freeform 35" id="35"/>
          <p:cNvSpPr/>
          <p:nvPr/>
        </p:nvSpPr>
        <p:spPr>
          <a:xfrm flipH="false" flipV="false" rot="0">
            <a:off x="8878044" y="7453908"/>
            <a:ext cx="531876" cy="531876"/>
          </a:xfrm>
          <a:custGeom>
            <a:avLst/>
            <a:gdLst/>
            <a:ahLst/>
            <a:cxnLst/>
            <a:rect r="r" b="b" t="t" l="l"/>
            <a:pathLst>
              <a:path h="531876" w="531876">
                <a:moveTo>
                  <a:pt x="0" y="0"/>
                </a:moveTo>
                <a:lnTo>
                  <a:pt x="531876" y="0"/>
                </a:lnTo>
                <a:lnTo>
                  <a:pt x="531876" y="531876"/>
                </a:lnTo>
                <a:lnTo>
                  <a:pt x="0" y="5318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6" id="36"/>
          <p:cNvSpPr txBox="true"/>
          <p:nvPr/>
        </p:nvSpPr>
        <p:spPr>
          <a:xfrm rot="0">
            <a:off x="9036249" y="7640985"/>
            <a:ext cx="215504" cy="253008"/>
          </a:xfrm>
          <a:prstGeom prst="rect">
            <a:avLst/>
          </a:prstGeom>
        </p:spPr>
        <p:txBody>
          <a:bodyPr anchor="t" rtlCol="false" tIns="0" lIns="0" bIns="0" rIns="0">
            <a:spAutoFit/>
          </a:bodyPr>
          <a:lstStyle/>
          <a:p>
            <a:pPr algn="ctr">
              <a:lnSpc>
                <a:spcPts val="2686"/>
              </a:lnSpc>
            </a:pPr>
            <a:r>
              <a:rPr lang="en-US" sz="2687" b="true">
                <a:solidFill>
                  <a:srgbClr val="151617"/>
                </a:solidFill>
                <a:latin typeface="Arimo Bold"/>
                <a:ea typeface="Arimo Bold"/>
                <a:cs typeface="Arimo Bold"/>
                <a:sym typeface="Arimo Bold"/>
              </a:rPr>
              <a:t>5</a:t>
            </a:r>
          </a:p>
        </p:txBody>
      </p:sp>
      <p:sp>
        <p:nvSpPr>
          <p:cNvPr name="TextBox 37" id="37"/>
          <p:cNvSpPr txBox="true"/>
          <p:nvPr/>
        </p:nvSpPr>
        <p:spPr>
          <a:xfrm rot="0">
            <a:off x="4272558" y="7382024"/>
            <a:ext cx="3594347" cy="410319"/>
          </a:xfrm>
          <a:prstGeom prst="rect">
            <a:avLst/>
          </a:prstGeom>
        </p:spPr>
        <p:txBody>
          <a:bodyPr anchor="t" rtlCol="false" tIns="0" lIns="0" bIns="0" rIns="0">
            <a:spAutoFit/>
          </a:bodyPr>
          <a:lstStyle/>
          <a:p>
            <a:pPr algn="r">
              <a:lnSpc>
                <a:spcPts val="2812"/>
              </a:lnSpc>
            </a:pPr>
            <a:r>
              <a:rPr lang="en-US" sz="2249" b="true">
                <a:solidFill>
                  <a:srgbClr val="151617"/>
                </a:solidFill>
                <a:latin typeface="Arimo Bold"/>
                <a:ea typeface="Arimo Bold"/>
                <a:cs typeface="Arimo Bold"/>
                <a:sym typeface="Arimo Bold"/>
              </a:rPr>
              <a:t>Continuous Innovation</a:t>
            </a:r>
          </a:p>
        </p:txBody>
      </p:sp>
      <p:sp>
        <p:nvSpPr>
          <p:cNvPr name="TextBox 38" id="38"/>
          <p:cNvSpPr txBox="true"/>
          <p:nvPr/>
        </p:nvSpPr>
        <p:spPr>
          <a:xfrm rot="0">
            <a:off x="812601" y="7760196"/>
            <a:ext cx="7054304" cy="1657350"/>
          </a:xfrm>
          <a:prstGeom prst="rect">
            <a:avLst/>
          </a:prstGeom>
        </p:spPr>
        <p:txBody>
          <a:bodyPr anchor="t" rtlCol="false" tIns="0" lIns="0" bIns="0" rIns="0">
            <a:spAutoFit/>
          </a:bodyPr>
          <a:lstStyle/>
          <a:p>
            <a:pPr algn="just">
              <a:lnSpc>
                <a:spcPts val="2874"/>
              </a:lnSpc>
            </a:pPr>
            <a:r>
              <a:rPr lang="en-US" sz="1812">
                <a:solidFill>
                  <a:srgbClr val="151617"/>
                </a:solidFill>
                <a:latin typeface="Arimo"/>
                <a:ea typeface="Arimo"/>
                <a:cs typeface="Arimo"/>
                <a:sym typeface="Arimo"/>
              </a:rPr>
              <a:t>Invest in research and development to continuously improve battery technology, range, and energy-efficient flight paths, driving progress and sustainability in the electric aviation industry.</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sp>
        <p:nvSpPr>
          <p:cNvPr name="TextBox 6" id="6"/>
          <p:cNvSpPr txBox="true"/>
          <p:nvPr/>
        </p:nvSpPr>
        <p:spPr>
          <a:xfrm rot="0">
            <a:off x="992238" y="1421755"/>
            <a:ext cx="7827169" cy="981224"/>
          </a:xfrm>
          <a:prstGeom prst="rect">
            <a:avLst/>
          </a:prstGeom>
        </p:spPr>
        <p:txBody>
          <a:bodyPr anchor="t" rtlCol="false" tIns="0" lIns="0" bIns="0" rIns="0">
            <a:spAutoFit/>
          </a:bodyPr>
          <a:lstStyle/>
          <a:p>
            <a:pPr algn="l">
              <a:lnSpc>
                <a:spcPts val="6936"/>
              </a:lnSpc>
            </a:pPr>
            <a:r>
              <a:rPr lang="en-US" sz="5562" b="true">
                <a:solidFill>
                  <a:srgbClr val="151617"/>
                </a:solidFill>
                <a:latin typeface="Arimo Bold"/>
                <a:ea typeface="Arimo Bold"/>
                <a:cs typeface="Arimo Bold"/>
                <a:sym typeface="Arimo Bold"/>
              </a:rPr>
              <a:t>Impact and Benefits</a:t>
            </a:r>
          </a:p>
        </p:txBody>
      </p:sp>
      <p:sp>
        <p:nvSpPr>
          <p:cNvPr name="Freeform 7" id="7"/>
          <p:cNvSpPr/>
          <p:nvPr/>
        </p:nvSpPr>
        <p:spPr>
          <a:xfrm flipH="false" flipV="false" rot="0">
            <a:off x="987475" y="2965251"/>
            <a:ext cx="8019574" cy="2767774"/>
          </a:xfrm>
          <a:custGeom>
            <a:avLst/>
            <a:gdLst/>
            <a:ahLst/>
            <a:cxnLst/>
            <a:rect r="r" b="b" t="t" l="l"/>
            <a:pathLst>
              <a:path h="2767774" w="8019574">
                <a:moveTo>
                  <a:pt x="0" y="0"/>
                </a:moveTo>
                <a:lnTo>
                  <a:pt x="8019574" y="0"/>
                </a:lnTo>
                <a:lnTo>
                  <a:pt x="8019574" y="2767774"/>
                </a:lnTo>
                <a:lnTo>
                  <a:pt x="0" y="27677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285280" y="3205906"/>
            <a:ext cx="3544044" cy="500062"/>
          </a:xfrm>
          <a:prstGeom prst="rect">
            <a:avLst/>
          </a:prstGeom>
        </p:spPr>
        <p:txBody>
          <a:bodyPr anchor="t" rtlCol="false" tIns="0" lIns="0" bIns="0" rIns="0">
            <a:spAutoFit/>
          </a:bodyPr>
          <a:lstStyle/>
          <a:p>
            <a:pPr algn="l">
              <a:lnSpc>
                <a:spcPts val="3436"/>
              </a:lnSpc>
            </a:pPr>
            <a:r>
              <a:rPr lang="en-US" sz="2750" b="true">
                <a:solidFill>
                  <a:srgbClr val="151617"/>
                </a:solidFill>
                <a:latin typeface="Arimo Bold"/>
                <a:ea typeface="Arimo Bold"/>
                <a:cs typeface="Arimo Bold"/>
                <a:sym typeface="Arimo Bold"/>
              </a:rPr>
              <a:t>User Benefits</a:t>
            </a:r>
          </a:p>
        </p:txBody>
      </p:sp>
      <p:sp>
        <p:nvSpPr>
          <p:cNvPr name="TextBox 9" id="9"/>
          <p:cNvSpPr txBox="true"/>
          <p:nvPr/>
        </p:nvSpPr>
        <p:spPr>
          <a:xfrm rot="0">
            <a:off x="1285280" y="3666530"/>
            <a:ext cx="7423994" cy="663179"/>
          </a:xfrm>
          <a:prstGeom prst="rect">
            <a:avLst/>
          </a:prstGeom>
        </p:spPr>
        <p:txBody>
          <a:bodyPr anchor="t" rtlCol="false" tIns="0" lIns="0" bIns="0" rIns="0">
            <a:spAutoFit/>
          </a:bodyPr>
          <a:lstStyle/>
          <a:p>
            <a:pPr algn="l" marL="428813" indent="-142938" lvl="2">
              <a:lnSpc>
                <a:spcPts val="3561"/>
              </a:lnSpc>
              <a:buFont typeface="Arial"/>
              <a:buChar char="⚬"/>
            </a:pPr>
            <a:r>
              <a:rPr lang="en-US" sz="2187">
                <a:solidFill>
                  <a:srgbClr val="151617"/>
                </a:solidFill>
                <a:latin typeface="Arimo"/>
                <a:ea typeface="Arimo"/>
                <a:cs typeface="Arimo"/>
                <a:sym typeface="Arimo"/>
              </a:rPr>
              <a:t>Lower ticket prices</a:t>
            </a:r>
          </a:p>
        </p:txBody>
      </p:sp>
      <p:sp>
        <p:nvSpPr>
          <p:cNvPr name="TextBox 10" id="10"/>
          <p:cNvSpPr txBox="true"/>
          <p:nvPr/>
        </p:nvSpPr>
        <p:spPr>
          <a:xfrm rot="0">
            <a:off x="1285280" y="4219278"/>
            <a:ext cx="7423994" cy="663179"/>
          </a:xfrm>
          <a:prstGeom prst="rect">
            <a:avLst/>
          </a:prstGeom>
        </p:spPr>
        <p:txBody>
          <a:bodyPr anchor="t" rtlCol="false" tIns="0" lIns="0" bIns="0" rIns="0">
            <a:spAutoFit/>
          </a:bodyPr>
          <a:lstStyle/>
          <a:p>
            <a:pPr algn="l" marL="428813" indent="-142938" lvl="2">
              <a:lnSpc>
                <a:spcPts val="3561"/>
              </a:lnSpc>
              <a:buFont typeface="Arial"/>
              <a:buChar char="⚬"/>
            </a:pPr>
            <a:r>
              <a:rPr lang="en-US" sz="2187">
                <a:solidFill>
                  <a:srgbClr val="151617"/>
                </a:solidFill>
                <a:latin typeface="Arimo"/>
                <a:ea typeface="Arimo"/>
                <a:cs typeface="Arimo"/>
                <a:sym typeface="Arimo"/>
              </a:rPr>
              <a:t>Reduced travel costs</a:t>
            </a:r>
          </a:p>
        </p:txBody>
      </p:sp>
      <p:sp>
        <p:nvSpPr>
          <p:cNvPr name="TextBox 11" id="11"/>
          <p:cNvSpPr txBox="true"/>
          <p:nvPr/>
        </p:nvSpPr>
        <p:spPr>
          <a:xfrm rot="0">
            <a:off x="1285280" y="4772025"/>
            <a:ext cx="7423994" cy="663179"/>
          </a:xfrm>
          <a:prstGeom prst="rect">
            <a:avLst/>
          </a:prstGeom>
        </p:spPr>
        <p:txBody>
          <a:bodyPr anchor="t" rtlCol="false" tIns="0" lIns="0" bIns="0" rIns="0">
            <a:spAutoFit/>
          </a:bodyPr>
          <a:lstStyle/>
          <a:p>
            <a:pPr algn="l" marL="428813" indent="-142938" lvl="2">
              <a:lnSpc>
                <a:spcPts val="3561"/>
              </a:lnSpc>
              <a:buFont typeface="Arial"/>
              <a:buChar char="⚬"/>
            </a:pPr>
            <a:r>
              <a:rPr lang="en-US" sz="2187">
                <a:solidFill>
                  <a:srgbClr val="151617"/>
                </a:solidFill>
                <a:latin typeface="Arimo"/>
                <a:ea typeface="Arimo"/>
                <a:cs typeface="Arimo"/>
                <a:sym typeface="Arimo"/>
              </a:rPr>
              <a:t>Eco-friendly choice</a:t>
            </a:r>
          </a:p>
        </p:txBody>
      </p:sp>
      <p:sp>
        <p:nvSpPr>
          <p:cNvPr name="Freeform 12" id="12"/>
          <p:cNvSpPr/>
          <p:nvPr/>
        </p:nvSpPr>
        <p:spPr>
          <a:xfrm flipH="false" flipV="false" rot="0">
            <a:off x="9281071" y="2965251"/>
            <a:ext cx="8019574" cy="2767774"/>
          </a:xfrm>
          <a:custGeom>
            <a:avLst/>
            <a:gdLst/>
            <a:ahLst/>
            <a:cxnLst/>
            <a:rect r="r" b="b" t="t" l="l"/>
            <a:pathLst>
              <a:path h="2767774" w="8019574">
                <a:moveTo>
                  <a:pt x="0" y="0"/>
                </a:moveTo>
                <a:lnTo>
                  <a:pt x="8019574" y="0"/>
                </a:lnTo>
                <a:lnTo>
                  <a:pt x="8019574" y="2767774"/>
                </a:lnTo>
                <a:lnTo>
                  <a:pt x="0" y="27677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9578876" y="3205906"/>
            <a:ext cx="3962995" cy="500062"/>
          </a:xfrm>
          <a:prstGeom prst="rect">
            <a:avLst/>
          </a:prstGeom>
        </p:spPr>
        <p:txBody>
          <a:bodyPr anchor="t" rtlCol="false" tIns="0" lIns="0" bIns="0" rIns="0">
            <a:spAutoFit/>
          </a:bodyPr>
          <a:lstStyle/>
          <a:p>
            <a:pPr algn="l">
              <a:lnSpc>
                <a:spcPts val="3436"/>
              </a:lnSpc>
            </a:pPr>
            <a:r>
              <a:rPr lang="en-US" sz="2750" b="true">
                <a:solidFill>
                  <a:srgbClr val="151617"/>
                </a:solidFill>
                <a:latin typeface="Arimo Bold"/>
                <a:ea typeface="Arimo Bold"/>
                <a:cs typeface="Arimo Bold"/>
                <a:sym typeface="Arimo Bold"/>
              </a:rPr>
              <a:t>Community Benefits</a:t>
            </a:r>
          </a:p>
        </p:txBody>
      </p:sp>
      <p:sp>
        <p:nvSpPr>
          <p:cNvPr name="TextBox 14" id="14"/>
          <p:cNvSpPr txBox="true"/>
          <p:nvPr/>
        </p:nvSpPr>
        <p:spPr>
          <a:xfrm rot="0">
            <a:off x="9578876" y="3666530"/>
            <a:ext cx="7423994" cy="663179"/>
          </a:xfrm>
          <a:prstGeom prst="rect">
            <a:avLst/>
          </a:prstGeom>
        </p:spPr>
        <p:txBody>
          <a:bodyPr anchor="t" rtlCol="false" tIns="0" lIns="0" bIns="0" rIns="0">
            <a:spAutoFit/>
          </a:bodyPr>
          <a:lstStyle/>
          <a:p>
            <a:pPr algn="l" marL="428813" indent="-142938" lvl="2">
              <a:lnSpc>
                <a:spcPts val="3561"/>
              </a:lnSpc>
              <a:buFont typeface="Arial"/>
              <a:buChar char="⚬"/>
            </a:pPr>
            <a:r>
              <a:rPr lang="en-US" sz="2187">
                <a:solidFill>
                  <a:srgbClr val="151617"/>
                </a:solidFill>
                <a:latin typeface="Arimo"/>
                <a:ea typeface="Arimo"/>
                <a:cs typeface="Arimo"/>
                <a:sym typeface="Arimo"/>
              </a:rPr>
              <a:t>Improved air quality</a:t>
            </a:r>
          </a:p>
        </p:txBody>
      </p:sp>
      <p:sp>
        <p:nvSpPr>
          <p:cNvPr name="TextBox 15" id="15"/>
          <p:cNvSpPr txBox="true"/>
          <p:nvPr/>
        </p:nvSpPr>
        <p:spPr>
          <a:xfrm rot="0">
            <a:off x="9578876" y="4219278"/>
            <a:ext cx="7423994" cy="663179"/>
          </a:xfrm>
          <a:prstGeom prst="rect">
            <a:avLst/>
          </a:prstGeom>
        </p:spPr>
        <p:txBody>
          <a:bodyPr anchor="t" rtlCol="false" tIns="0" lIns="0" bIns="0" rIns="0">
            <a:spAutoFit/>
          </a:bodyPr>
          <a:lstStyle/>
          <a:p>
            <a:pPr algn="l" marL="428813" indent="-142938" lvl="2">
              <a:lnSpc>
                <a:spcPts val="3561"/>
              </a:lnSpc>
              <a:buFont typeface="Arial"/>
              <a:buChar char="⚬"/>
            </a:pPr>
            <a:r>
              <a:rPr lang="en-US" sz="2187">
                <a:solidFill>
                  <a:srgbClr val="151617"/>
                </a:solidFill>
                <a:latin typeface="Arimo"/>
                <a:ea typeface="Arimo"/>
                <a:cs typeface="Arimo"/>
                <a:sym typeface="Arimo"/>
              </a:rPr>
              <a:t>Reduced noise pollution</a:t>
            </a:r>
          </a:p>
        </p:txBody>
      </p:sp>
      <p:sp>
        <p:nvSpPr>
          <p:cNvPr name="TextBox 16" id="16"/>
          <p:cNvSpPr txBox="true"/>
          <p:nvPr/>
        </p:nvSpPr>
        <p:spPr>
          <a:xfrm rot="0">
            <a:off x="9578876" y="4772025"/>
            <a:ext cx="7423994" cy="663179"/>
          </a:xfrm>
          <a:prstGeom prst="rect">
            <a:avLst/>
          </a:prstGeom>
        </p:spPr>
        <p:txBody>
          <a:bodyPr anchor="t" rtlCol="false" tIns="0" lIns="0" bIns="0" rIns="0">
            <a:spAutoFit/>
          </a:bodyPr>
          <a:lstStyle/>
          <a:p>
            <a:pPr algn="l" marL="428813" indent="-142938" lvl="2">
              <a:lnSpc>
                <a:spcPts val="3561"/>
              </a:lnSpc>
              <a:buFont typeface="Arial"/>
              <a:buChar char="⚬"/>
            </a:pPr>
            <a:r>
              <a:rPr lang="en-US" sz="2187">
                <a:solidFill>
                  <a:srgbClr val="151617"/>
                </a:solidFill>
                <a:latin typeface="Arimo"/>
                <a:ea typeface="Arimo"/>
                <a:cs typeface="Arimo"/>
                <a:sym typeface="Arimo"/>
              </a:rPr>
              <a:t>Enhanced public health</a:t>
            </a:r>
          </a:p>
        </p:txBody>
      </p:sp>
      <p:sp>
        <p:nvSpPr>
          <p:cNvPr name="Freeform 17" id="17"/>
          <p:cNvSpPr/>
          <p:nvPr/>
        </p:nvSpPr>
        <p:spPr>
          <a:xfrm flipH="false" flipV="false" rot="0">
            <a:off x="987475" y="6007001"/>
            <a:ext cx="8019574" cy="2767774"/>
          </a:xfrm>
          <a:custGeom>
            <a:avLst/>
            <a:gdLst/>
            <a:ahLst/>
            <a:cxnLst/>
            <a:rect r="r" b="b" t="t" l="l"/>
            <a:pathLst>
              <a:path h="2767774" w="8019574">
                <a:moveTo>
                  <a:pt x="0" y="0"/>
                </a:moveTo>
                <a:lnTo>
                  <a:pt x="8019574" y="0"/>
                </a:lnTo>
                <a:lnTo>
                  <a:pt x="8019574" y="2767774"/>
                </a:lnTo>
                <a:lnTo>
                  <a:pt x="0" y="27677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285280" y="6247656"/>
            <a:ext cx="3544044" cy="500062"/>
          </a:xfrm>
          <a:prstGeom prst="rect">
            <a:avLst/>
          </a:prstGeom>
        </p:spPr>
        <p:txBody>
          <a:bodyPr anchor="t" rtlCol="false" tIns="0" lIns="0" bIns="0" rIns="0">
            <a:spAutoFit/>
          </a:bodyPr>
          <a:lstStyle/>
          <a:p>
            <a:pPr algn="l">
              <a:lnSpc>
                <a:spcPts val="3436"/>
              </a:lnSpc>
            </a:pPr>
            <a:r>
              <a:rPr lang="en-US" sz="2750" b="true">
                <a:solidFill>
                  <a:srgbClr val="151617"/>
                </a:solidFill>
                <a:latin typeface="Arimo Bold"/>
                <a:ea typeface="Arimo Bold"/>
                <a:cs typeface="Arimo Bold"/>
                <a:sym typeface="Arimo Bold"/>
              </a:rPr>
              <a:t>Social Impact</a:t>
            </a:r>
          </a:p>
        </p:txBody>
      </p:sp>
      <p:sp>
        <p:nvSpPr>
          <p:cNvPr name="TextBox 19" id="19"/>
          <p:cNvSpPr txBox="true"/>
          <p:nvPr/>
        </p:nvSpPr>
        <p:spPr>
          <a:xfrm rot="0">
            <a:off x="1285280" y="6708279"/>
            <a:ext cx="7423994" cy="663179"/>
          </a:xfrm>
          <a:prstGeom prst="rect">
            <a:avLst/>
          </a:prstGeom>
        </p:spPr>
        <p:txBody>
          <a:bodyPr anchor="t" rtlCol="false" tIns="0" lIns="0" bIns="0" rIns="0">
            <a:spAutoFit/>
          </a:bodyPr>
          <a:lstStyle/>
          <a:p>
            <a:pPr algn="l" marL="428813" indent="-142938" lvl="2">
              <a:lnSpc>
                <a:spcPts val="3561"/>
              </a:lnSpc>
              <a:buFont typeface="Arial"/>
              <a:buChar char="⚬"/>
            </a:pPr>
            <a:r>
              <a:rPr lang="en-US" sz="2187">
                <a:solidFill>
                  <a:srgbClr val="151617"/>
                </a:solidFill>
                <a:latin typeface="Arimo"/>
                <a:ea typeface="Arimo"/>
                <a:cs typeface="Arimo"/>
                <a:sym typeface="Arimo"/>
              </a:rPr>
              <a:t>Increased accessibility</a:t>
            </a:r>
          </a:p>
        </p:txBody>
      </p:sp>
      <p:sp>
        <p:nvSpPr>
          <p:cNvPr name="TextBox 20" id="20"/>
          <p:cNvSpPr txBox="true"/>
          <p:nvPr/>
        </p:nvSpPr>
        <p:spPr>
          <a:xfrm rot="0">
            <a:off x="1285280" y="7261026"/>
            <a:ext cx="7423994" cy="663179"/>
          </a:xfrm>
          <a:prstGeom prst="rect">
            <a:avLst/>
          </a:prstGeom>
        </p:spPr>
        <p:txBody>
          <a:bodyPr anchor="t" rtlCol="false" tIns="0" lIns="0" bIns="0" rIns="0">
            <a:spAutoFit/>
          </a:bodyPr>
          <a:lstStyle/>
          <a:p>
            <a:pPr algn="l" marL="428813" indent="-142938" lvl="2">
              <a:lnSpc>
                <a:spcPts val="3561"/>
              </a:lnSpc>
              <a:buFont typeface="Arial"/>
              <a:buChar char="⚬"/>
            </a:pPr>
            <a:r>
              <a:rPr lang="en-US" sz="2187">
                <a:solidFill>
                  <a:srgbClr val="151617"/>
                </a:solidFill>
                <a:latin typeface="Arimo"/>
                <a:ea typeface="Arimo"/>
                <a:cs typeface="Arimo"/>
                <a:sym typeface="Arimo"/>
              </a:rPr>
              <a:t>Promotion of sustainability</a:t>
            </a:r>
          </a:p>
        </p:txBody>
      </p:sp>
      <p:sp>
        <p:nvSpPr>
          <p:cNvPr name="TextBox 21" id="21"/>
          <p:cNvSpPr txBox="true"/>
          <p:nvPr/>
        </p:nvSpPr>
        <p:spPr>
          <a:xfrm rot="0">
            <a:off x="1285280" y="7813774"/>
            <a:ext cx="7423994" cy="663179"/>
          </a:xfrm>
          <a:prstGeom prst="rect">
            <a:avLst/>
          </a:prstGeom>
        </p:spPr>
        <p:txBody>
          <a:bodyPr anchor="t" rtlCol="false" tIns="0" lIns="0" bIns="0" rIns="0">
            <a:spAutoFit/>
          </a:bodyPr>
          <a:lstStyle/>
          <a:p>
            <a:pPr algn="l" marL="428813" indent="-142938" lvl="2">
              <a:lnSpc>
                <a:spcPts val="3561"/>
              </a:lnSpc>
              <a:buFont typeface="Arial"/>
              <a:buChar char="⚬"/>
            </a:pPr>
            <a:r>
              <a:rPr lang="en-US" sz="2187">
                <a:solidFill>
                  <a:srgbClr val="151617"/>
                </a:solidFill>
                <a:latin typeface="Arimo"/>
                <a:ea typeface="Arimo"/>
                <a:cs typeface="Arimo"/>
                <a:sym typeface="Arimo"/>
              </a:rPr>
              <a:t>Reduced carbon footprint</a:t>
            </a:r>
          </a:p>
        </p:txBody>
      </p:sp>
      <p:sp>
        <p:nvSpPr>
          <p:cNvPr name="Freeform 22" id="22"/>
          <p:cNvSpPr/>
          <p:nvPr/>
        </p:nvSpPr>
        <p:spPr>
          <a:xfrm flipH="false" flipV="false" rot="0">
            <a:off x="9281071" y="6007001"/>
            <a:ext cx="8019574" cy="2767774"/>
          </a:xfrm>
          <a:custGeom>
            <a:avLst/>
            <a:gdLst/>
            <a:ahLst/>
            <a:cxnLst/>
            <a:rect r="r" b="b" t="t" l="l"/>
            <a:pathLst>
              <a:path h="2767774" w="8019574">
                <a:moveTo>
                  <a:pt x="0" y="0"/>
                </a:moveTo>
                <a:lnTo>
                  <a:pt x="8019574" y="0"/>
                </a:lnTo>
                <a:lnTo>
                  <a:pt x="8019574" y="2767774"/>
                </a:lnTo>
                <a:lnTo>
                  <a:pt x="0" y="27677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9578876" y="6247656"/>
            <a:ext cx="3544044" cy="500062"/>
          </a:xfrm>
          <a:prstGeom prst="rect">
            <a:avLst/>
          </a:prstGeom>
        </p:spPr>
        <p:txBody>
          <a:bodyPr anchor="t" rtlCol="false" tIns="0" lIns="0" bIns="0" rIns="0">
            <a:spAutoFit/>
          </a:bodyPr>
          <a:lstStyle/>
          <a:p>
            <a:pPr algn="l">
              <a:lnSpc>
                <a:spcPts val="3436"/>
              </a:lnSpc>
            </a:pPr>
            <a:r>
              <a:rPr lang="en-US" sz="2750" b="true">
                <a:solidFill>
                  <a:srgbClr val="151617"/>
                </a:solidFill>
                <a:latin typeface="Arimo Bold"/>
                <a:ea typeface="Arimo Bold"/>
                <a:cs typeface="Arimo Bold"/>
                <a:sym typeface="Arimo Bold"/>
              </a:rPr>
              <a:t>Economic Impact</a:t>
            </a:r>
          </a:p>
        </p:txBody>
      </p:sp>
      <p:sp>
        <p:nvSpPr>
          <p:cNvPr name="TextBox 24" id="24"/>
          <p:cNvSpPr txBox="true"/>
          <p:nvPr/>
        </p:nvSpPr>
        <p:spPr>
          <a:xfrm rot="0">
            <a:off x="9578876" y="6708279"/>
            <a:ext cx="7423994" cy="663179"/>
          </a:xfrm>
          <a:prstGeom prst="rect">
            <a:avLst/>
          </a:prstGeom>
        </p:spPr>
        <p:txBody>
          <a:bodyPr anchor="t" rtlCol="false" tIns="0" lIns="0" bIns="0" rIns="0">
            <a:spAutoFit/>
          </a:bodyPr>
          <a:lstStyle/>
          <a:p>
            <a:pPr algn="l" marL="428813" indent="-142938" lvl="2">
              <a:lnSpc>
                <a:spcPts val="3561"/>
              </a:lnSpc>
              <a:buFont typeface="Arial"/>
              <a:buChar char="⚬"/>
            </a:pPr>
            <a:r>
              <a:rPr lang="en-US" sz="2187">
                <a:solidFill>
                  <a:srgbClr val="151617"/>
                </a:solidFill>
                <a:latin typeface="Arimo"/>
                <a:ea typeface="Arimo"/>
                <a:cs typeface="Arimo"/>
                <a:sym typeface="Arimo"/>
              </a:rPr>
              <a:t>Job creation in the electric aviation sector</a:t>
            </a:r>
          </a:p>
        </p:txBody>
      </p:sp>
      <p:sp>
        <p:nvSpPr>
          <p:cNvPr name="TextBox 25" id="25"/>
          <p:cNvSpPr txBox="true"/>
          <p:nvPr/>
        </p:nvSpPr>
        <p:spPr>
          <a:xfrm rot="0">
            <a:off x="9578876" y="7261026"/>
            <a:ext cx="7423994" cy="663179"/>
          </a:xfrm>
          <a:prstGeom prst="rect">
            <a:avLst/>
          </a:prstGeom>
        </p:spPr>
        <p:txBody>
          <a:bodyPr anchor="t" rtlCol="false" tIns="0" lIns="0" bIns="0" rIns="0">
            <a:spAutoFit/>
          </a:bodyPr>
          <a:lstStyle/>
          <a:p>
            <a:pPr algn="l" marL="428813" indent="-142938" lvl="2">
              <a:lnSpc>
                <a:spcPts val="3561"/>
              </a:lnSpc>
              <a:buFont typeface="Arial"/>
              <a:buChar char="⚬"/>
            </a:pPr>
            <a:r>
              <a:rPr lang="en-US" sz="2187">
                <a:solidFill>
                  <a:srgbClr val="151617"/>
                </a:solidFill>
                <a:latin typeface="Arimo"/>
                <a:ea typeface="Arimo"/>
                <a:cs typeface="Arimo"/>
                <a:sym typeface="Arimo"/>
              </a:rPr>
              <a:t>Reduced fuel costs for airlines</a:t>
            </a:r>
          </a:p>
        </p:txBody>
      </p:sp>
      <p:sp>
        <p:nvSpPr>
          <p:cNvPr name="TextBox 26" id="26"/>
          <p:cNvSpPr txBox="true"/>
          <p:nvPr/>
        </p:nvSpPr>
        <p:spPr>
          <a:xfrm rot="0">
            <a:off x="9578876" y="7813774"/>
            <a:ext cx="7423994" cy="663179"/>
          </a:xfrm>
          <a:prstGeom prst="rect">
            <a:avLst/>
          </a:prstGeom>
        </p:spPr>
        <p:txBody>
          <a:bodyPr anchor="t" rtlCol="false" tIns="0" lIns="0" bIns="0" rIns="0">
            <a:spAutoFit/>
          </a:bodyPr>
          <a:lstStyle/>
          <a:p>
            <a:pPr algn="l" marL="428813" indent="-142938" lvl="2">
              <a:lnSpc>
                <a:spcPts val="3561"/>
              </a:lnSpc>
              <a:buFont typeface="Arial"/>
              <a:buChar char="⚬"/>
            </a:pPr>
            <a:r>
              <a:rPr lang="en-US" sz="2187">
                <a:solidFill>
                  <a:srgbClr val="151617"/>
                </a:solidFill>
                <a:latin typeface="Arimo"/>
                <a:ea typeface="Arimo"/>
                <a:cs typeface="Arimo"/>
                <a:sym typeface="Arimo"/>
              </a:rPr>
              <a:t>Economic growth and investment</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sp>
        <p:nvSpPr>
          <p:cNvPr name="TextBox 6" id="6"/>
          <p:cNvSpPr txBox="true"/>
          <p:nvPr/>
        </p:nvSpPr>
        <p:spPr>
          <a:xfrm rot="0">
            <a:off x="862012" y="780604"/>
            <a:ext cx="8857952" cy="836265"/>
          </a:xfrm>
          <a:prstGeom prst="rect">
            <a:avLst/>
          </a:prstGeom>
        </p:spPr>
        <p:txBody>
          <a:bodyPr anchor="t" rtlCol="false" tIns="0" lIns="0" bIns="0" rIns="0">
            <a:spAutoFit/>
          </a:bodyPr>
          <a:lstStyle/>
          <a:p>
            <a:pPr algn="l">
              <a:lnSpc>
                <a:spcPts val="6000"/>
              </a:lnSpc>
            </a:pPr>
            <a:r>
              <a:rPr lang="en-US" sz="4812" b="true">
                <a:solidFill>
                  <a:srgbClr val="151617"/>
                </a:solidFill>
                <a:latin typeface="Arimo Bold"/>
                <a:ea typeface="Arimo Bold"/>
                <a:cs typeface="Arimo Bold"/>
                <a:sym typeface="Arimo Bold"/>
              </a:rPr>
              <a:t>Resources and References</a:t>
            </a:r>
          </a:p>
        </p:txBody>
      </p:sp>
      <p:sp>
        <p:nvSpPr>
          <p:cNvPr name="TextBox 7" id="7"/>
          <p:cNvSpPr txBox="true"/>
          <p:nvPr/>
        </p:nvSpPr>
        <p:spPr>
          <a:xfrm rot="0">
            <a:off x="862012" y="2175272"/>
            <a:ext cx="3171081" cy="442020"/>
          </a:xfrm>
          <a:prstGeom prst="rect">
            <a:avLst/>
          </a:prstGeom>
        </p:spPr>
        <p:txBody>
          <a:bodyPr anchor="t" rtlCol="false" tIns="0" lIns="0" bIns="0" rIns="0">
            <a:spAutoFit/>
          </a:bodyPr>
          <a:lstStyle/>
          <a:p>
            <a:pPr algn="l">
              <a:lnSpc>
                <a:spcPts val="3000"/>
              </a:lnSpc>
            </a:pPr>
            <a:r>
              <a:rPr lang="en-US" sz="2375" b="true">
                <a:solidFill>
                  <a:srgbClr val="151617"/>
                </a:solidFill>
                <a:latin typeface="Arimo Bold"/>
                <a:ea typeface="Arimo Bold"/>
                <a:cs typeface="Arimo Bold"/>
                <a:sym typeface="Arimo Bold"/>
              </a:rPr>
              <a:t>Books and Reports</a:t>
            </a:r>
          </a:p>
        </p:txBody>
      </p:sp>
      <p:sp>
        <p:nvSpPr>
          <p:cNvPr name="TextBox 8" id="8"/>
          <p:cNvSpPr txBox="true"/>
          <p:nvPr/>
        </p:nvSpPr>
        <p:spPr>
          <a:xfrm rot="0">
            <a:off x="862012" y="2692004"/>
            <a:ext cx="4035475" cy="2030616"/>
          </a:xfrm>
          <a:prstGeom prst="rect">
            <a:avLst/>
          </a:prstGeom>
        </p:spPr>
        <p:txBody>
          <a:bodyPr anchor="t" rtlCol="false" tIns="0" lIns="0" bIns="0" rIns="0">
            <a:spAutoFit/>
          </a:bodyPr>
          <a:lstStyle/>
          <a:p>
            <a:pPr algn="just">
              <a:lnSpc>
                <a:spcPts val="3061"/>
              </a:lnSpc>
            </a:pPr>
            <a:r>
              <a:rPr lang="en-US" sz="1937">
                <a:solidFill>
                  <a:srgbClr val="151617"/>
                </a:solidFill>
                <a:latin typeface="Arimo"/>
                <a:ea typeface="Arimo"/>
                <a:cs typeface="Arimo"/>
                <a:sym typeface="Arimo"/>
              </a:rPr>
              <a:t>The book "Electric Flight: The Breakthrough of Zero-Emission Aviation" by David J. B. L. Gantt explores the technical aspects of electric flight.</a:t>
            </a:r>
          </a:p>
        </p:txBody>
      </p:sp>
      <p:sp>
        <p:nvSpPr>
          <p:cNvPr name="TextBox 9" id="9"/>
          <p:cNvSpPr txBox="true"/>
          <p:nvPr/>
        </p:nvSpPr>
        <p:spPr>
          <a:xfrm rot="0">
            <a:off x="862012" y="5068966"/>
            <a:ext cx="4035475" cy="2030616"/>
          </a:xfrm>
          <a:prstGeom prst="rect">
            <a:avLst/>
          </a:prstGeom>
        </p:spPr>
        <p:txBody>
          <a:bodyPr anchor="t" rtlCol="false" tIns="0" lIns="0" bIns="0" rIns="0">
            <a:spAutoFit/>
          </a:bodyPr>
          <a:lstStyle/>
          <a:p>
            <a:pPr algn="just">
              <a:lnSpc>
                <a:spcPts val="3061"/>
              </a:lnSpc>
            </a:pPr>
            <a:r>
              <a:rPr lang="en-US" sz="1937">
                <a:solidFill>
                  <a:srgbClr val="151617"/>
                </a:solidFill>
                <a:latin typeface="Arimo"/>
                <a:ea typeface="Arimo"/>
                <a:cs typeface="Arimo"/>
                <a:sym typeface="Arimo"/>
              </a:rPr>
              <a:t>NASA's Electric Aircraft Initiative, a research program dedicated to electric flight technology, offers valuable technical data and advancements.</a:t>
            </a:r>
          </a:p>
        </p:txBody>
      </p:sp>
      <p:sp>
        <p:nvSpPr>
          <p:cNvPr name="TextBox 10" id="10"/>
          <p:cNvSpPr txBox="true"/>
          <p:nvPr/>
        </p:nvSpPr>
        <p:spPr>
          <a:xfrm rot="0">
            <a:off x="5507682" y="2175272"/>
            <a:ext cx="3078510" cy="442020"/>
          </a:xfrm>
          <a:prstGeom prst="rect">
            <a:avLst/>
          </a:prstGeom>
        </p:spPr>
        <p:txBody>
          <a:bodyPr anchor="t" rtlCol="false" tIns="0" lIns="0" bIns="0" rIns="0">
            <a:spAutoFit/>
          </a:bodyPr>
          <a:lstStyle/>
          <a:p>
            <a:pPr algn="l">
              <a:lnSpc>
                <a:spcPts val="3000"/>
              </a:lnSpc>
            </a:pPr>
            <a:r>
              <a:rPr lang="en-US" sz="2375" b="true">
                <a:solidFill>
                  <a:srgbClr val="151617"/>
                </a:solidFill>
                <a:latin typeface="Arimo Bold"/>
                <a:ea typeface="Arimo Bold"/>
                <a:cs typeface="Arimo Bold"/>
                <a:sym typeface="Arimo Bold"/>
              </a:rPr>
              <a:t>Research Papers</a:t>
            </a:r>
          </a:p>
        </p:txBody>
      </p:sp>
      <p:sp>
        <p:nvSpPr>
          <p:cNvPr name="TextBox 11" id="11"/>
          <p:cNvSpPr txBox="true"/>
          <p:nvPr/>
        </p:nvSpPr>
        <p:spPr>
          <a:xfrm rot="0">
            <a:off x="5507682" y="2692004"/>
            <a:ext cx="3918645" cy="2030616"/>
          </a:xfrm>
          <a:prstGeom prst="rect">
            <a:avLst/>
          </a:prstGeom>
        </p:spPr>
        <p:txBody>
          <a:bodyPr anchor="t" rtlCol="false" tIns="0" lIns="0" bIns="0" rIns="0">
            <a:spAutoFit/>
          </a:bodyPr>
          <a:lstStyle/>
          <a:p>
            <a:pPr algn="just">
              <a:lnSpc>
                <a:spcPts val="3061"/>
              </a:lnSpc>
            </a:pPr>
            <a:r>
              <a:rPr lang="en-US" sz="1937">
                <a:solidFill>
                  <a:srgbClr val="151617"/>
                </a:solidFill>
                <a:latin typeface="Arimo"/>
                <a:ea typeface="Arimo"/>
                <a:cs typeface="Arimo"/>
                <a:sym typeface="Arimo"/>
              </a:rPr>
              <a:t>"Electric Aircraft: A Global Review" published in aviation journals provides a comprehensive overview of electric aircraft developments worldwide.</a:t>
            </a:r>
          </a:p>
        </p:txBody>
      </p:sp>
      <p:sp>
        <p:nvSpPr>
          <p:cNvPr name="TextBox 12" id="12"/>
          <p:cNvSpPr txBox="true"/>
          <p:nvPr/>
        </p:nvSpPr>
        <p:spPr>
          <a:xfrm rot="0">
            <a:off x="10036522" y="2175272"/>
            <a:ext cx="3078510" cy="442020"/>
          </a:xfrm>
          <a:prstGeom prst="rect">
            <a:avLst/>
          </a:prstGeom>
        </p:spPr>
        <p:txBody>
          <a:bodyPr anchor="t" rtlCol="false" tIns="0" lIns="0" bIns="0" rIns="0">
            <a:spAutoFit/>
          </a:bodyPr>
          <a:lstStyle/>
          <a:p>
            <a:pPr algn="l">
              <a:lnSpc>
                <a:spcPts val="3000"/>
              </a:lnSpc>
            </a:pPr>
            <a:r>
              <a:rPr lang="en-US" sz="2375" b="true">
                <a:solidFill>
                  <a:srgbClr val="151617"/>
                </a:solidFill>
                <a:latin typeface="Arimo Bold"/>
                <a:ea typeface="Arimo Bold"/>
                <a:cs typeface="Arimo Bold"/>
                <a:sym typeface="Arimo Bold"/>
              </a:rPr>
              <a:t>Industry News</a:t>
            </a:r>
          </a:p>
        </p:txBody>
      </p:sp>
      <p:sp>
        <p:nvSpPr>
          <p:cNvPr name="TextBox 13" id="13"/>
          <p:cNvSpPr txBox="true"/>
          <p:nvPr/>
        </p:nvSpPr>
        <p:spPr>
          <a:xfrm rot="0">
            <a:off x="10036522" y="2692004"/>
            <a:ext cx="3403699" cy="2428161"/>
          </a:xfrm>
          <a:prstGeom prst="rect">
            <a:avLst/>
          </a:prstGeom>
        </p:spPr>
        <p:txBody>
          <a:bodyPr anchor="t" rtlCol="false" tIns="0" lIns="0" bIns="0" rIns="0">
            <a:spAutoFit/>
          </a:bodyPr>
          <a:lstStyle/>
          <a:p>
            <a:pPr algn="just">
              <a:lnSpc>
                <a:spcPts val="3061"/>
              </a:lnSpc>
            </a:pPr>
            <a:r>
              <a:rPr lang="en-US" sz="1937">
                <a:solidFill>
                  <a:srgbClr val="151617"/>
                </a:solidFill>
                <a:latin typeface="Arimo"/>
                <a:ea typeface="Arimo"/>
                <a:cs typeface="Arimo"/>
                <a:sym typeface="Arimo"/>
              </a:rPr>
              <a:t>Vertical Aerospace and Joby Aviation are leading companies pushing the boundaries of electric aircraft innovation, driving progress in the industry.</a:t>
            </a:r>
          </a:p>
        </p:txBody>
      </p:sp>
      <p:sp>
        <p:nvSpPr>
          <p:cNvPr name="TextBox 14" id="14"/>
          <p:cNvSpPr txBox="true"/>
          <p:nvPr/>
        </p:nvSpPr>
        <p:spPr>
          <a:xfrm rot="0">
            <a:off x="10036522" y="5672286"/>
            <a:ext cx="3403699" cy="2428161"/>
          </a:xfrm>
          <a:prstGeom prst="rect">
            <a:avLst/>
          </a:prstGeom>
        </p:spPr>
        <p:txBody>
          <a:bodyPr anchor="t" rtlCol="false" tIns="0" lIns="0" bIns="0" rIns="0">
            <a:spAutoFit/>
          </a:bodyPr>
          <a:lstStyle/>
          <a:p>
            <a:pPr algn="just">
              <a:lnSpc>
                <a:spcPts val="3061"/>
              </a:lnSpc>
            </a:pPr>
            <a:r>
              <a:rPr lang="en-US" sz="1937">
                <a:solidFill>
                  <a:srgbClr val="151617"/>
                </a:solidFill>
                <a:latin typeface="Arimo"/>
                <a:ea typeface="Arimo"/>
                <a:cs typeface="Arimo"/>
                <a:sym typeface="Arimo"/>
              </a:rPr>
              <a:t>The Electric Aircraft Symposium, a platform for industry professionals, brings together experts to discuss the latest developments and challenges in electric aviation.</a:t>
            </a: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sp>
        <p:nvSpPr>
          <p:cNvPr name="TextBox 6" id="6"/>
          <p:cNvSpPr txBox="true"/>
          <p:nvPr/>
        </p:nvSpPr>
        <p:spPr>
          <a:xfrm rot="0">
            <a:off x="5757801" y="4540506"/>
            <a:ext cx="10809375" cy="1341365"/>
          </a:xfrm>
          <a:prstGeom prst="rect">
            <a:avLst/>
          </a:prstGeom>
        </p:spPr>
        <p:txBody>
          <a:bodyPr anchor="t" rtlCol="false" tIns="0" lIns="0" bIns="0" rIns="0">
            <a:spAutoFit/>
          </a:bodyPr>
          <a:lstStyle/>
          <a:p>
            <a:pPr algn="l">
              <a:lnSpc>
                <a:spcPts val="10050"/>
              </a:lnSpc>
            </a:pPr>
            <a:r>
              <a:rPr lang="en-US" b="true" sz="8375" i="true">
                <a:solidFill>
                  <a:srgbClr val="000000"/>
                </a:solidFill>
                <a:latin typeface="Arimo Bold Italics"/>
                <a:ea typeface="Arimo Bold Italics"/>
                <a:cs typeface="Arimo Bold Italics"/>
                <a:sym typeface="Arimo Bold Italics"/>
              </a:rPr>
              <a:t>Thank You</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sp>
        <p:nvSpPr>
          <p:cNvPr name="TextBox 6" id="6"/>
          <p:cNvSpPr txBox="true"/>
          <p:nvPr/>
        </p:nvSpPr>
        <p:spPr>
          <a:xfrm rot="0">
            <a:off x="992238" y="1265187"/>
            <a:ext cx="14003685" cy="981224"/>
          </a:xfrm>
          <a:prstGeom prst="rect">
            <a:avLst/>
          </a:prstGeom>
        </p:spPr>
        <p:txBody>
          <a:bodyPr anchor="t" rtlCol="false" tIns="0" lIns="0" bIns="0" rIns="0">
            <a:spAutoFit/>
          </a:bodyPr>
          <a:lstStyle/>
          <a:p>
            <a:pPr algn="l">
              <a:lnSpc>
                <a:spcPts val="6936"/>
              </a:lnSpc>
            </a:pPr>
            <a:r>
              <a:rPr lang="en-US" sz="5562" b="true">
                <a:solidFill>
                  <a:srgbClr val="151617"/>
                </a:solidFill>
                <a:latin typeface="Arimo Bold"/>
                <a:ea typeface="Arimo Bold"/>
                <a:cs typeface="Arimo Bold"/>
                <a:sym typeface="Arimo Bold"/>
              </a:rPr>
              <a:t>Introduction to Sustainable Aviation</a:t>
            </a:r>
          </a:p>
        </p:txBody>
      </p:sp>
      <p:sp>
        <p:nvSpPr>
          <p:cNvPr name="TextBox 7" id="7"/>
          <p:cNvSpPr txBox="true"/>
          <p:nvPr/>
        </p:nvSpPr>
        <p:spPr>
          <a:xfrm rot="0">
            <a:off x="992238" y="2897981"/>
            <a:ext cx="3544044" cy="500062"/>
          </a:xfrm>
          <a:prstGeom prst="rect">
            <a:avLst/>
          </a:prstGeom>
        </p:spPr>
        <p:txBody>
          <a:bodyPr anchor="t" rtlCol="false" tIns="0" lIns="0" bIns="0" rIns="0">
            <a:spAutoFit/>
          </a:bodyPr>
          <a:lstStyle/>
          <a:p>
            <a:pPr algn="l">
              <a:lnSpc>
                <a:spcPts val="3436"/>
              </a:lnSpc>
            </a:pPr>
            <a:r>
              <a:rPr lang="en-US" sz="2750" b="true">
                <a:solidFill>
                  <a:srgbClr val="151617"/>
                </a:solidFill>
                <a:latin typeface="Arimo Bold"/>
                <a:ea typeface="Arimo Bold"/>
                <a:cs typeface="Arimo Bold"/>
                <a:sym typeface="Arimo Bold"/>
              </a:rPr>
              <a:t>The Challenge</a:t>
            </a:r>
          </a:p>
        </p:txBody>
      </p:sp>
      <p:sp>
        <p:nvSpPr>
          <p:cNvPr name="TextBox 8" id="8"/>
          <p:cNvSpPr txBox="true"/>
          <p:nvPr/>
        </p:nvSpPr>
        <p:spPr>
          <a:xfrm rot="0">
            <a:off x="992238" y="3472011"/>
            <a:ext cx="7805886" cy="5199460"/>
          </a:xfrm>
          <a:prstGeom prst="rect">
            <a:avLst/>
          </a:prstGeom>
        </p:spPr>
        <p:txBody>
          <a:bodyPr anchor="t" rtlCol="false" tIns="0" lIns="0" bIns="0" rIns="0">
            <a:spAutoFit/>
          </a:bodyPr>
          <a:lstStyle/>
          <a:p>
            <a:pPr algn="l">
              <a:lnSpc>
                <a:spcPts val="3561"/>
              </a:lnSpc>
            </a:pPr>
            <a:r>
              <a:rPr lang="en-US" sz="2187">
                <a:solidFill>
                  <a:srgbClr val="151617"/>
                </a:solidFill>
                <a:latin typeface="Arimo"/>
                <a:ea typeface="Arimo"/>
                <a:cs typeface="Arimo"/>
                <a:sym typeface="Arimo"/>
              </a:rPr>
              <a:t>The aviation industry is a significant contributor to global greenhouse gas emissions, noise pollution, and air traffic congestion. Current methods of air travel rely heavily on fossil fuels, resulting in a substantial carbon footprint and contributing to climate change. Furthermore, noise pollution from aircraft impacts communities near airports, and increasing air traffic necessitates more efficient air traffic management systems. Addressing these challenges is vital for the long-term sustainability of air travel.</a:t>
            </a:r>
          </a:p>
        </p:txBody>
      </p:sp>
      <p:sp>
        <p:nvSpPr>
          <p:cNvPr name="TextBox 9" id="9"/>
          <p:cNvSpPr txBox="true"/>
          <p:nvPr/>
        </p:nvSpPr>
        <p:spPr>
          <a:xfrm rot="0">
            <a:off x="9499401" y="2897981"/>
            <a:ext cx="3544044" cy="500062"/>
          </a:xfrm>
          <a:prstGeom prst="rect">
            <a:avLst/>
          </a:prstGeom>
        </p:spPr>
        <p:txBody>
          <a:bodyPr anchor="t" rtlCol="false" tIns="0" lIns="0" bIns="0" rIns="0">
            <a:spAutoFit/>
          </a:bodyPr>
          <a:lstStyle/>
          <a:p>
            <a:pPr algn="l">
              <a:lnSpc>
                <a:spcPts val="3436"/>
              </a:lnSpc>
            </a:pPr>
            <a:r>
              <a:rPr lang="en-US" sz="2750" b="true">
                <a:solidFill>
                  <a:srgbClr val="151617"/>
                </a:solidFill>
                <a:latin typeface="Arimo Bold"/>
                <a:ea typeface="Arimo Bold"/>
                <a:cs typeface="Arimo Bold"/>
                <a:sym typeface="Arimo Bold"/>
              </a:rPr>
              <a:t>Our Goal</a:t>
            </a:r>
          </a:p>
        </p:txBody>
      </p:sp>
      <p:sp>
        <p:nvSpPr>
          <p:cNvPr name="TextBox 10" id="10"/>
          <p:cNvSpPr txBox="true"/>
          <p:nvPr/>
        </p:nvSpPr>
        <p:spPr>
          <a:xfrm rot="0">
            <a:off x="9499401" y="3472011"/>
            <a:ext cx="7805886" cy="4745831"/>
          </a:xfrm>
          <a:prstGeom prst="rect">
            <a:avLst/>
          </a:prstGeom>
        </p:spPr>
        <p:txBody>
          <a:bodyPr anchor="t" rtlCol="false" tIns="0" lIns="0" bIns="0" rIns="0">
            <a:spAutoFit/>
          </a:bodyPr>
          <a:lstStyle/>
          <a:p>
            <a:pPr algn="l">
              <a:lnSpc>
                <a:spcPts val="3561"/>
              </a:lnSpc>
            </a:pPr>
            <a:r>
              <a:rPr lang="en-US" sz="2187">
                <a:solidFill>
                  <a:srgbClr val="151617"/>
                </a:solidFill>
                <a:latin typeface="Arimo"/>
                <a:ea typeface="Arimo"/>
                <a:cs typeface="Arimo"/>
                <a:sym typeface="Arimo"/>
              </a:rPr>
              <a:t>This hackathon aims to inspire innovative solutions that address the environmental and operational challenges facing the aviation industry. We encourage exploration of alternative fuels, advanced propulsion systems, improved aircraft design, and more efficient air traffic management techniques. The goal is to develop solutions that reduce the environmental impact of aviation while maintaining or enhancing operational efficiency and safety. We seek ideas that are both technologically feasible and economically viable.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6" id="6"/>
          <p:cNvGrpSpPr/>
          <p:nvPr/>
        </p:nvGrpSpPr>
        <p:grpSpPr>
          <a:xfrm rot="0">
            <a:off x="16049019" y="9686925"/>
            <a:ext cx="2153256" cy="514350"/>
            <a:chOff x="0" y="0"/>
            <a:chExt cx="2871008" cy="685800"/>
          </a:xfrm>
        </p:grpSpPr>
        <p:sp>
          <p:nvSpPr>
            <p:cNvPr name="Freeform 7" id="7" descr="preencoded.png"/>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2"/>
              <a:stretch>
                <a:fillRect l="-81" t="0" r="-83" b="0"/>
              </a:stretch>
            </a:blipFill>
          </p:spPr>
        </p:sp>
      </p:grpSp>
      <p:grpSp>
        <p:nvGrpSpPr>
          <p:cNvPr name="Group 8" id="8"/>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10" id="10"/>
          <p:cNvSpPr txBox="true"/>
          <p:nvPr/>
        </p:nvSpPr>
        <p:spPr>
          <a:xfrm rot="0">
            <a:off x="971550" y="888057"/>
            <a:ext cx="9486900" cy="1829991"/>
          </a:xfrm>
          <a:prstGeom prst="rect">
            <a:avLst/>
          </a:prstGeom>
        </p:spPr>
        <p:txBody>
          <a:bodyPr anchor="t" rtlCol="false" tIns="0" lIns="0" bIns="0" rIns="0">
            <a:spAutoFit/>
          </a:bodyPr>
          <a:lstStyle/>
          <a:p>
            <a:pPr algn="l">
              <a:lnSpc>
                <a:spcPts val="6811"/>
              </a:lnSpc>
            </a:pPr>
            <a:r>
              <a:rPr lang="en-US" sz="5437" b="true">
                <a:solidFill>
                  <a:srgbClr val="151617"/>
                </a:solidFill>
                <a:latin typeface="Arimo Bold"/>
                <a:ea typeface="Arimo Bold"/>
                <a:cs typeface="Arimo Bold"/>
                <a:sym typeface="Arimo Bold"/>
              </a:rPr>
              <a:t>Challenges in the Aviation Industry</a:t>
            </a:r>
          </a:p>
        </p:txBody>
      </p:sp>
      <p:sp>
        <p:nvSpPr>
          <p:cNvPr name="Freeform 11" id="11"/>
          <p:cNvSpPr/>
          <p:nvPr/>
        </p:nvSpPr>
        <p:spPr>
          <a:xfrm flipH="false" flipV="false" rot="0">
            <a:off x="966788" y="3129706"/>
            <a:ext cx="4614291" cy="3838384"/>
          </a:xfrm>
          <a:custGeom>
            <a:avLst/>
            <a:gdLst/>
            <a:ahLst/>
            <a:cxnLst/>
            <a:rect r="r" b="b" t="t" l="l"/>
            <a:pathLst>
              <a:path h="3838384" w="4614291">
                <a:moveTo>
                  <a:pt x="0" y="0"/>
                </a:moveTo>
                <a:lnTo>
                  <a:pt x="4614291" y="0"/>
                </a:lnTo>
                <a:lnTo>
                  <a:pt x="4614291" y="3838384"/>
                </a:lnTo>
                <a:lnTo>
                  <a:pt x="0" y="38383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258640" y="3383459"/>
            <a:ext cx="4030564" cy="905768"/>
          </a:xfrm>
          <a:prstGeom prst="rect">
            <a:avLst/>
          </a:prstGeom>
        </p:spPr>
        <p:txBody>
          <a:bodyPr anchor="t" rtlCol="false" tIns="0" lIns="0" bIns="0" rIns="0">
            <a:spAutoFit/>
          </a:bodyPr>
          <a:lstStyle/>
          <a:p>
            <a:pPr algn="l">
              <a:lnSpc>
                <a:spcPts val="3374"/>
              </a:lnSpc>
            </a:pPr>
            <a:r>
              <a:rPr lang="en-US" sz="2687" b="true">
                <a:solidFill>
                  <a:srgbClr val="151617"/>
                </a:solidFill>
                <a:latin typeface="Arimo Bold"/>
                <a:ea typeface="Arimo Bold"/>
                <a:cs typeface="Arimo Bold"/>
                <a:sym typeface="Arimo Bold"/>
              </a:rPr>
              <a:t>Greenhouse Gas Emissions</a:t>
            </a:r>
          </a:p>
        </p:txBody>
      </p:sp>
      <p:sp>
        <p:nvSpPr>
          <p:cNvPr name="TextBox 13" id="13"/>
          <p:cNvSpPr txBox="true"/>
          <p:nvPr/>
        </p:nvSpPr>
        <p:spPr>
          <a:xfrm rot="0">
            <a:off x="1258640" y="4265265"/>
            <a:ext cx="4030564" cy="2411016"/>
          </a:xfrm>
          <a:prstGeom prst="rect">
            <a:avLst/>
          </a:prstGeom>
        </p:spPr>
        <p:txBody>
          <a:bodyPr anchor="t" rtlCol="false" tIns="0" lIns="0" bIns="0" rIns="0">
            <a:spAutoFit/>
          </a:bodyPr>
          <a:lstStyle/>
          <a:p>
            <a:pPr algn="l">
              <a:lnSpc>
                <a:spcPts val="3436"/>
              </a:lnSpc>
            </a:pPr>
            <a:r>
              <a:rPr lang="en-US" sz="2125">
                <a:solidFill>
                  <a:srgbClr val="151617"/>
                </a:solidFill>
                <a:latin typeface="Arimo"/>
                <a:ea typeface="Arimo"/>
                <a:cs typeface="Arimo"/>
                <a:sym typeface="Arimo"/>
              </a:rPr>
              <a:t>Aviation is responsible for a significant amount of greenhouse gas emissions, contributing to climate change.</a:t>
            </a:r>
          </a:p>
        </p:txBody>
      </p:sp>
      <p:sp>
        <p:nvSpPr>
          <p:cNvPr name="Freeform 14" id="14"/>
          <p:cNvSpPr/>
          <p:nvPr/>
        </p:nvSpPr>
        <p:spPr>
          <a:xfrm flipH="false" flipV="false" rot="0">
            <a:off x="5849094" y="3129706"/>
            <a:ext cx="4614291" cy="3838384"/>
          </a:xfrm>
          <a:custGeom>
            <a:avLst/>
            <a:gdLst/>
            <a:ahLst/>
            <a:cxnLst/>
            <a:rect r="r" b="b" t="t" l="l"/>
            <a:pathLst>
              <a:path h="3838384" w="4614291">
                <a:moveTo>
                  <a:pt x="0" y="0"/>
                </a:moveTo>
                <a:lnTo>
                  <a:pt x="4614291" y="0"/>
                </a:lnTo>
                <a:lnTo>
                  <a:pt x="4614291" y="3838384"/>
                </a:lnTo>
                <a:lnTo>
                  <a:pt x="0" y="38383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6140946" y="3383459"/>
            <a:ext cx="3470225" cy="471934"/>
          </a:xfrm>
          <a:prstGeom prst="rect">
            <a:avLst/>
          </a:prstGeom>
        </p:spPr>
        <p:txBody>
          <a:bodyPr anchor="t" rtlCol="false" tIns="0" lIns="0" bIns="0" rIns="0">
            <a:spAutoFit/>
          </a:bodyPr>
          <a:lstStyle/>
          <a:p>
            <a:pPr algn="l">
              <a:lnSpc>
                <a:spcPts val="3374"/>
              </a:lnSpc>
            </a:pPr>
            <a:r>
              <a:rPr lang="en-US" sz="2687" b="true">
                <a:solidFill>
                  <a:srgbClr val="151617"/>
                </a:solidFill>
                <a:latin typeface="Arimo Bold"/>
                <a:ea typeface="Arimo Bold"/>
                <a:cs typeface="Arimo Bold"/>
                <a:sym typeface="Arimo Bold"/>
              </a:rPr>
              <a:t>Noise Pollution</a:t>
            </a:r>
          </a:p>
        </p:txBody>
      </p:sp>
      <p:sp>
        <p:nvSpPr>
          <p:cNvPr name="TextBox 16" id="16"/>
          <p:cNvSpPr txBox="true"/>
          <p:nvPr/>
        </p:nvSpPr>
        <p:spPr>
          <a:xfrm rot="0">
            <a:off x="6140946" y="3831431"/>
            <a:ext cx="4030564" cy="1522810"/>
          </a:xfrm>
          <a:prstGeom prst="rect">
            <a:avLst/>
          </a:prstGeom>
        </p:spPr>
        <p:txBody>
          <a:bodyPr anchor="t" rtlCol="false" tIns="0" lIns="0" bIns="0" rIns="0">
            <a:spAutoFit/>
          </a:bodyPr>
          <a:lstStyle/>
          <a:p>
            <a:pPr algn="l">
              <a:lnSpc>
                <a:spcPts val="3436"/>
              </a:lnSpc>
            </a:pPr>
            <a:r>
              <a:rPr lang="en-US" sz="2125">
                <a:solidFill>
                  <a:srgbClr val="151617"/>
                </a:solidFill>
                <a:latin typeface="Arimo"/>
                <a:ea typeface="Arimo"/>
                <a:cs typeface="Arimo"/>
                <a:sym typeface="Arimo"/>
              </a:rPr>
              <a:t>Aircraft noise can disrupt communities near airports and impact wildlife.</a:t>
            </a:r>
          </a:p>
        </p:txBody>
      </p:sp>
      <p:sp>
        <p:nvSpPr>
          <p:cNvPr name="Freeform 17" id="17"/>
          <p:cNvSpPr/>
          <p:nvPr/>
        </p:nvSpPr>
        <p:spPr>
          <a:xfrm flipH="false" flipV="false" rot="0">
            <a:off x="966788" y="7236172"/>
            <a:ext cx="9496425" cy="2072259"/>
          </a:xfrm>
          <a:custGeom>
            <a:avLst/>
            <a:gdLst/>
            <a:ahLst/>
            <a:cxnLst/>
            <a:rect r="r" b="b" t="t" l="l"/>
            <a:pathLst>
              <a:path h="2072259" w="9496425">
                <a:moveTo>
                  <a:pt x="0" y="0"/>
                </a:moveTo>
                <a:lnTo>
                  <a:pt x="9496425" y="0"/>
                </a:lnTo>
                <a:lnTo>
                  <a:pt x="9496425" y="2072259"/>
                </a:lnTo>
                <a:lnTo>
                  <a:pt x="0" y="20722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1258640" y="7489924"/>
            <a:ext cx="3470225" cy="471934"/>
          </a:xfrm>
          <a:prstGeom prst="rect">
            <a:avLst/>
          </a:prstGeom>
        </p:spPr>
        <p:txBody>
          <a:bodyPr anchor="t" rtlCol="false" tIns="0" lIns="0" bIns="0" rIns="0">
            <a:spAutoFit/>
          </a:bodyPr>
          <a:lstStyle/>
          <a:p>
            <a:pPr algn="l">
              <a:lnSpc>
                <a:spcPts val="3374"/>
              </a:lnSpc>
            </a:pPr>
            <a:r>
              <a:rPr lang="en-US" sz="2687" b="true">
                <a:solidFill>
                  <a:srgbClr val="151617"/>
                </a:solidFill>
                <a:latin typeface="Arimo Bold"/>
                <a:ea typeface="Arimo Bold"/>
                <a:cs typeface="Arimo Bold"/>
                <a:sym typeface="Arimo Bold"/>
              </a:rPr>
              <a:t>Fuel Consumption</a:t>
            </a:r>
          </a:p>
        </p:txBody>
      </p:sp>
      <p:sp>
        <p:nvSpPr>
          <p:cNvPr name="TextBox 19" id="19"/>
          <p:cNvSpPr txBox="true"/>
          <p:nvPr/>
        </p:nvSpPr>
        <p:spPr>
          <a:xfrm rot="0">
            <a:off x="1258640" y="7937897"/>
            <a:ext cx="8912721" cy="1078706"/>
          </a:xfrm>
          <a:prstGeom prst="rect">
            <a:avLst/>
          </a:prstGeom>
        </p:spPr>
        <p:txBody>
          <a:bodyPr anchor="t" rtlCol="false" tIns="0" lIns="0" bIns="0" rIns="0">
            <a:spAutoFit/>
          </a:bodyPr>
          <a:lstStyle/>
          <a:p>
            <a:pPr algn="l">
              <a:lnSpc>
                <a:spcPts val="3436"/>
              </a:lnSpc>
            </a:pPr>
            <a:r>
              <a:rPr lang="en-US" sz="2125">
                <a:solidFill>
                  <a:srgbClr val="151617"/>
                </a:solidFill>
                <a:latin typeface="Arimo"/>
                <a:ea typeface="Arimo"/>
                <a:cs typeface="Arimo"/>
                <a:sym typeface="Arimo"/>
              </a:rPr>
              <a:t>The aviation industry relies heavily on fossil fuels, which are a finite resource and contribute to environmental pollution.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6" id="6"/>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2"/>
              <a:stretch>
                <a:fillRect l="0" t="0" r="0" b="0"/>
              </a:stretch>
            </a:blipFill>
          </p:spPr>
        </p:sp>
      </p:grpSp>
      <p:sp>
        <p:nvSpPr>
          <p:cNvPr name="TextBox 8" id="8"/>
          <p:cNvSpPr txBox="true"/>
          <p:nvPr/>
        </p:nvSpPr>
        <p:spPr>
          <a:xfrm rot="0">
            <a:off x="7700814" y="596950"/>
            <a:ext cx="8440787" cy="819150"/>
          </a:xfrm>
          <a:prstGeom prst="rect">
            <a:avLst/>
          </a:prstGeom>
        </p:spPr>
        <p:txBody>
          <a:bodyPr anchor="t" rtlCol="false" tIns="0" lIns="0" bIns="0" rIns="0">
            <a:spAutoFit/>
          </a:bodyPr>
          <a:lstStyle/>
          <a:p>
            <a:pPr algn="l">
              <a:lnSpc>
                <a:spcPts val="5874"/>
              </a:lnSpc>
            </a:pPr>
            <a:r>
              <a:rPr lang="en-US" sz="4686" b="true">
                <a:solidFill>
                  <a:srgbClr val="151617"/>
                </a:solidFill>
                <a:latin typeface="Arimo Bold"/>
                <a:ea typeface="Arimo Bold"/>
                <a:cs typeface="Arimo Bold"/>
                <a:sym typeface="Arimo Bold"/>
              </a:rPr>
              <a:t>Drawbacks in Jet Engines</a:t>
            </a:r>
          </a:p>
        </p:txBody>
      </p:sp>
      <p:grpSp>
        <p:nvGrpSpPr>
          <p:cNvPr name="Group 9" id="9"/>
          <p:cNvGrpSpPr/>
          <p:nvPr/>
        </p:nvGrpSpPr>
        <p:grpSpPr>
          <a:xfrm rot="0">
            <a:off x="7700814" y="1777305"/>
            <a:ext cx="602010" cy="602010"/>
            <a:chOff x="0" y="0"/>
            <a:chExt cx="802680" cy="802680"/>
          </a:xfrm>
        </p:grpSpPr>
        <p:sp>
          <p:nvSpPr>
            <p:cNvPr name="Freeform 10" id="10" descr="preencoded.png"/>
            <p:cNvSpPr/>
            <p:nvPr/>
          </p:nvSpPr>
          <p:spPr>
            <a:xfrm flipH="false" flipV="false" rot="0">
              <a:off x="0" y="0"/>
              <a:ext cx="802640" cy="802640"/>
            </a:xfrm>
            <a:custGeom>
              <a:avLst/>
              <a:gdLst/>
              <a:ahLst/>
              <a:cxnLst/>
              <a:rect r="r" b="b" t="t" l="l"/>
              <a:pathLst>
                <a:path h="802640" w="802640">
                  <a:moveTo>
                    <a:pt x="0" y="0"/>
                  </a:moveTo>
                  <a:lnTo>
                    <a:pt x="802640" y="0"/>
                  </a:lnTo>
                  <a:lnTo>
                    <a:pt x="802640" y="802640"/>
                  </a:lnTo>
                  <a:lnTo>
                    <a:pt x="0" y="802640"/>
                  </a:lnTo>
                  <a:lnTo>
                    <a:pt x="0" y="0"/>
                  </a:lnTo>
                  <a:close/>
                </a:path>
              </a:pathLst>
            </a:custGeom>
            <a:blipFill>
              <a:blip r:embed="rId3"/>
              <a:stretch>
                <a:fillRect l="0" t="0" r="-4" b="-4"/>
              </a:stretch>
            </a:blipFill>
          </p:spPr>
        </p:sp>
      </p:grpSp>
      <p:sp>
        <p:nvSpPr>
          <p:cNvPr name="TextBox 11" id="11"/>
          <p:cNvSpPr txBox="true"/>
          <p:nvPr/>
        </p:nvSpPr>
        <p:spPr>
          <a:xfrm rot="0">
            <a:off x="7700814" y="2562969"/>
            <a:ext cx="3010346" cy="433388"/>
          </a:xfrm>
          <a:prstGeom prst="rect">
            <a:avLst/>
          </a:prstGeom>
        </p:spPr>
        <p:txBody>
          <a:bodyPr anchor="t" rtlCol="false" tIns="0" lIns="0" bIns="0" rIns="0">
            <a:spAutoFit/>
          </a:bodyPr>
          <a:lstStyle/>
          <a:p>
            <a:pPr algn="l">
              <a:lnSpc>
                <a:spcPts val="2937"/>
              </a:lnSpc>
            </a:pPr>
            <a:r>
              <a:rPr lang="en-US" sz="2312" b="true">
                <a:solidFill>
                  <a:srgbClr val="151617"/>
                </a:solidFill>
                <a:latin typeface="Arimo Bold"/>
                <a:ea typeface="Arimo Bold"/>
                <a:cs typeface="Arimo Bold"/>
                <a:sym typeface="Arimo Bold"/>
              </a:rPr>
              <a:t>Fuel Efficiency</a:t>
            </a:r>
          </a:p>
        </p:txBody>
      </p:sp>
      <p:sp>
        <p:nvSpPr>
          <p:cNvPr name="TextBox 12" id="12"/>
          <p:cNvSpPr txBox="true"/>
          <p:nvPr/>
        </p:nvSpPr>
        <p:spPr>
          <a:xfrm rot="0">
            <a:off x="7700814" y="2931170"/>
            <a:ext cx="9744372" cy="979885"/>
          </a:xfrm>
          <a:prstGeom prst="rect">
            <a:avLst/>
          </a:prstGeom>
        </p:spPr>
        <p:txBody>
          <a:bodyPr anchor="t" rtlCol="false" tIns="0" lIns="0" bIns="0" rIns="0">
            <a:spAutoFit/>
          </a:bodyPr>
          <a:lstStyle/>
          <a:p>
            <a:pPr algn="l">
              <a:lnSpc>
                <a:spcPts val="3000"/>
              </a:lnSpc>
            </a:pPr>
            <a:r>
              <a:rPr lang="en-US" sz="1874">
                <a:solidFill>
                  <a:srgbClr val="151617"/>
                </a:solidFill>
                <a:latin typeface="Arimo"/>
                <a:ea typeface="Arimo"/>
                <a:cs typeface="Arimo"/>
                <a:sym typeface="Arimo"/>
              </a:rPr>
              <a:t>Traditional jet engines have limited fuel efficiency, leading to high fuel consumption and emissions.</a:t>
            </a:r>
          </a:p>
        </p:txBody>
      </p:sp>
      <p:sp>
        <p:nvSpPr>
          <p:cNvPr name="TextBox 13" id="13"/>
          <p:cNvSpPr txBox="true"/>
          <p:nvPr/>
        </p:nvSpPr>
        <p:spPr>
          <a:xfrm rot="0">
            <a:off x="7700814" y="5419130"/>
            <a:ext cx="3010346" cy="433388"/>
          </a:xfrm>
          <a:prstGeom prst="rect">
            <a:avLst/>
          </a:prstGeom>
        </p:spPr>
        <p:txBody>
          <a:bodyPr anchor="t" rtlCol="false" tIns="0" lIns="0" bIns="0" rIns="0">
            <a:spAutoFit/>
          </a:bodyPr>
          <a:lstStyle/>
          <a:p>
            <a:pPr algn="l">
              <a:lnSpc>
                <a:spcPts val="2937"/>
              </a:lnSpc>
            </a:pPr>
            <a:r>
              <a:rPr lang="en-US" sz="2312" b="true">
                <a:solidFill>
                  <a:srgbClr val="151617"/>
                </a:solidFill>
                <a:latin typeface="Arimo Bold"/>
                <a:ea typeface="Arimo Bold"/>
                <a:cs typeface="Arimo Bold"/>
                <a:sym typeface="Arimo Bold"/>
              </a:rPr>
              <a:t>Noise Pollution</a:t>
            </a:r>
          </a:p>
        </p:txBody>
      </p:sp>
      <p:sp>
        <p:nvSpPr>
          <p:cNvPr name="TextBox 14" id="14"/>
          <p:cNvSpPr txBox="true"/>
          <p:nvPr/>
        </p:nvSpPr>
        <p:spPr>
          <a:xfrm rot="0">
            <a:off x="7700814" y="5787330"/>
            <a:ext cx="9744372" cy="979885"/>
          </a:xfrm>
          <a:prstGeom prst="rect">
            <a:avLst/>
          </a:prstGeom>
        </p:spPr>
        <p:txBody>
          <a:bodyPr anchor="t" rtlCol="false" tIns="0" lIns="0" bIns="0" rIns="0">
            <a:spAutoFit/>
          </a:bodyPr>
          <a:lstStyle/>
          <a:p>
            <a:pPr algn="l">
              <a:lnSpc>
                <a:spcPts val="3000"/>
              </a:lnSpc>
            </a:pPr>
            <a:r>
              <a:rPr lang="en-US" sz="1874">
                <a:solidFill>
                  <a:srgbClr val="151617"/>
                </a:solidFill>
                <a:latin typeface="Arimo"/>
                <a:ea typeface="Arimo"/>
                <a:cs typeface="Arimo"/>
                <a:sym typeface="Arimo"/>
              </a:rPr>
              <a:t>Jet engine noise is a major source of noise pollution, impacting nearby communities.</a:t>
            </a:r>
          </a:p>
        </p:txBody>
      </p:sp>
      <p:grpSp>
        <p:nvGrpSpPr>
          <p:cNvPr name="Group 15" id="15"/>
          <p:cNvGrpSpPr/>
          <p:nvPr/>
        </p:nvGrpSpPr>
        <p:grpSpPr>
          <a:xfrm rot="0">
            <a:off x="7700814" y="7489626"/>
            <a:ext cx="602010" cy="602010"/>
            <a:chOff x="0" y="0"/>
            <a:chExt cx="802680" cy="802680"/>
          </a:xfrm>
        </p:grpSpPr>
        <p:sp>
          <p:nvSpPr>
            <p:cNvPr name="Freeform 16" id="16" descr="preencoded.png"/>
            <p:cNvSpPr/>
            <p:nvPr/>
          </p:nvSpPr>
          <p:spPr>
            <a:xfrm flipH="false" flipV="false" rot="0">
              <a:off x="0" y="0"/>
              <a:ext cx="802640" cy="802640"/>
            </a:xfrm>
            <a:custGeom>
              <a:avLst/>
              <a:gdLst/>
              <a:ahLst/>
              <a:cxnLst/>
              <a:rect r="r" b="b" t="t" l="l"/>
              <a:pathLst>
                <a:path h="802640" w="802640">
                  <a:moveTo>
                    <a:pt x="0" y="0"/>
                  </a:moveTo>
                  <a:lnTo>
                    <a:pt x="802640" y="0"/>
                  </a:lnTo>
                  <a:lnTo>
                    <a:pt x="802640" y="802640"/>
                  </a:lnTo>
                  <a:lnTo>
                    <a:pt x="0" y="802640"/>
                  </a:lnTo>
                  <a:lnTo>
                    <a:pt x="0" y="0"/>
                  </a:lnTo>
                  <a:close/>
                </a:path>
              </a:pathLst>
            </a:custGeom>
            <a:blipFill>
              <a:blip r:embed="rId4"/>
              <a:stretch>
                <a:fillRect l="0" t="0" r="-4" b="-4"/>
              </a:stretch>
            </a:blipFill>
          </p:spPr>
        </p:sp>
      </p:grpSp>
      <p:sp>
        <p:nvSpPr>
          <p:cNvPr name="TextBox 17" id="17"/>
          <p:cNvSpPr txBox="true"/>
          <p:nvPr/>
        </p:nvSpPr>
        <p:spPr>
          <a:xfrm rot="0">
            <a:off x="7700814" y="8275290"/>
            <a:ext cx="3010346" cy="433388"/>
          </a:xfrm>
          <a:prstGeom prst="rect">
            <a:avLst/>
          </a:prstGeom>
        </p:spPr>
        <p:txBody>
          <a:bodyPr anchor="t" rtlCol="false" tIns="0" lIns="0" bIns="0" rIns="0">
            <a:spAutoFit/>
          </a:bodyPr>
          <a:lstStyle/>
          <a:p>
            <a:pPr algn="l">
              <a:lnSpc>
                <a:spcPts val="2937"/>
              </a:lnSpc>
            </a:pPr>
            <a:r>
              <a:rPr lang="en-US" sz="2312" b="true">
                <a:solidFill>
                  <a:srgbClr val="151617"/>
                </a:solidFill>
                <a:latin typeface="Arimo Bold"/>
                <a:ea typeface="Arimo Bold"/>
                <a:cs typeface="Arimo Bold"/>
                <a:sym typeface="Arimo Bold"/>
              </a:rPr>
              <a:t>Emissions</a:t>
            </a:r>
          </a:p>
        </p:txBody>
      </p:sp>
      <p:sp>
        <p:nvSpPr>
          <p:cNvPr name="TextBox 18" id="18"/>
          <p:cNvSpPr txBox="true"/>
          <p:nvPr/>
        </p:nvSpPr>
        <p:spPr>
          <a:xfrm rot="0">
            <a:off x="7700814" y="8643491"/>
            <a:ext cx="9744372" cy="979885"/>
          </a:xfrm>
          <a:prstGeom prst="rect">
            <a:avLst/>
          </a:prstGeom>
        </p:spPr>
        <p:txBody>
          <a:bodyPr anchor="t" rtlCol="false" tIns="0" lIns="0" bIns="0" rIns="0">
            <a:spAutoFit/>
          </a:bodyPr>
          <a:lstStyle/>
          <a:p>
            <a:pPr algn="l">
              <a:lnSpc>
                <a:spcPts val="3000"/>
              </a:lnSpc>
            </a:pPr>
            <a:r>
              <a:rPr lang="en-US" sz="1874">
                <a:solidFill>
                  <a:srgbClr val="151617"/>
                </a:solidFill>
                <a:latin typeface="Arimo"/>
                <a:ea typeface="Arimo"/>
                <a:cs typeface="Arimo"/>
                <a:sym typeface="Arimo"/>
              </a:rPr>
              <a:t>Jet engines emit greenhouse gases and other pollutants, contributing to air pollution.</a:t>
            </a:r>
          </a:p>
        </p:txBody>
      </p:sp>
      <p:grpSp>
        <p:nvGrpSpPr>
          <p:cNvPr name="Group 19" id="19"/>
          <p:cNvGrpSpPr/>
          <p:nvPr/>
        </p:nvGrpSpPr>
        <p:grpSpPr>
          <a:xfrm rot="0">
            <a:off x="7700814" y="4768378"/>
            <a:ext cx="563539" cy="563539"/>
            <a:chOff x="0" y="0"/>
            <a:chExt cx="751385" cy="751385"/>
          </a:xfrm>
        </p:grpSpPr>
        <p:sp>
          <p:nvSpPr>
            <p:cNvPr name="Freeform 20" id="20"/>
            <p:cNvSpPr/>
            <p:nvPr/>
          </p:nvSpPr>
          <p:spPr>
            <a:xfrm flipH="false" flipV="false" rot="0">
              <a:off x="0" y="0"/>
              <a:ext cx="751332" cy="751332"/>
            </a:xfrm>
            <a:custGeom>
              <a:avLst/>
              <a:gdLst/>
              <a:ahLst/>
              <a:cxnLst/>
              <a:rect r="r" b="b" t="t" l="l"/>
              <a:pathLst>
                <a:path h="751332" w="751332">
                  <a:moveTo>
                    <a:pt x="0" y="0"/>
                  </a:moveTo>
                  <a:lnTo>
                    <a:pt x="751332" y="0"/>
                  </a:lnTo>
                  <a:lnTo>
                    <a:pt x="751332" y="751332"/>
                  </a:lnTo>
                  <a:lnTo>
                    <a:pt x="0" y="751332"/>
                  </a:lnTo>
                  <a:lnTo>
                    <a:pt x="0" y="0"/>
                  </a:lnTo>
                  <a:close/>
                </a:path>
              </a:pathLst>
            </a:custGeom>
            <a:blipFill>
              <a:blip r:embed="rId5"/>
              <a:stretch>
                <a:fillRect l="0" t="0" r="-7" b="-7"/>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sp>
        <p:nvSpPr>
          <p:cNvPr name="TextBox 6" id="6"/>
          <p:cNvSpPr txBox="true"/>
          <p:nvPr/>
        </p:nvSpPr>
        <p:spPr>
          <a:xfrm rot="0">
            <a:off x="815579" y="593229"/>
            <a:ext cx="7473702" cy="775841"/>
          </a:xfrm>
          <a:prstGeom prst="rect">
            <a:avLst/>
          </a:prstGeom>
        </p:spPr>
        <p:txBody>
          <a:bodyPr anchor="t" rtlCol="false" tIns="0" lIns="0" bIns="0" rIns="0">
            <a:spAutoFit/>
          </a:bodyPr>
          <a:lstStyle/>
          <a:p>
            <a:pPr algn="l">
              <a:lnSpc>
                <a:spcPts val="5687"/>
              </a:lnSpc>
            </a:pPr>
            <a:r>
              <a:rPr lang="en-US" sz="4562" b="true">
                <a:solidFill>
                  <a:srgbClr val="151617"/>
                </a:solidFill>
                <a:latin typeface="Arimo Bold"/>
                <a:ea typeface="Arimo Bold"/>
                <a:cs typeface="Arimo Bold"/>
                <a:sym typeface="Arimo Bold"/>
              </a:rPr>
              <a:t>Data About Jet Engines</a:t>
            </a:r>
          </a:p>
        </p:txBody>
      </p:sp>
      <p:sp>
        <p:nvSpPr>
          <p:cNvPr name="TextBox 7" id="7"/>
          <p:cNvSpPr txBox="true"/>
          <p:nvPr/>
        </p:nvSpPr>
        <p:spPr>
          <a:xfrm rot="0">
            <a:off x="815579" y="2034927"/>
            <a:ext cx="9798844" cy="568970"/>
          </a:xfrm>
          <a:prstGeom prst="rect">
            <a:avLst/>
          </a:prstGeom>
        </p:spPr>
        <p:txBody>
          <a:bodyPr anchor="t" rtlCol="false" tIns="0" lIns="0" bIns="0" rIns="0">
            <a:spAutoFit/>
          </a:bodyPr>
          <a:lstStyle/>
          <a:p>
            <a:pPr algn="ctr">
              <a:lnSpc>
                <a:spcPts val="6000"/>
              </a:lnSpc>
            </a:pPr>
            <a:r>
              <a:rPr lang="en-US" sz="6000" b="true">
                <a:solidFill>
                  <a:srgbClr val="151617"/>
                </a:solidFill>
                <a:latin typeface="Arimo Bold"/>
                <a:ea typeface="Arimo Bold"/>
                <a:cs typeface="Arimo Bold"/>
                <a:sym typeface="Arimo Bold"/>
              </a:rPr>
              <a:t>80%</a:t>
            </a:r>
          </a:p>
        </p:txBody>
      </p:sp>
      <p:sp>
        <p:nvSpPr>
          <p:cNvPr name="TextBox 8" id="8"/>
          <p:cNvSpPr txBox="true"/>
          <p:nvPr/>
        </p:nvSpPr>
        <p:spPr>
          <a:xfrm rot="0">
            <a:off x="4258568" y="2847380"/>
            <a:ext cx="2912864" cy="411659"/>
          </a:xfrm>
          <a:prstGeom prst="rect">
            <a:avLst/>
          </a:prstGeom>
        </p:spPr>
        <p:txBody>
          <a:bodyPr anchor="t" rtlCol="false" tIns="0" lIns="0" bIns="0" rIns="0">
            <a:spAutoFit/>
          </a:bodyPr>
          <a:lstStyle/>
          <a:p>
            <a:pPr algn="ctr">
              <a:lnSpc>
                <a:spcPts val="2812"/>
              </a:lnSpc>
            </a:pPr>
            <a:r>
              <a:rPr lang="en-US" sz="2249" b="true">
                <a:solidFill>
                  <a:srgbClr val="151617"/>
                </a:solidFill>
                <a:latin typeface="Arimo Bold"/>
                <a:ea typeface="Arimo Bold"/>
                <a:cs typeface="Arimo Bold"/>
                <a:sym typeface="Arimo Bold"/>
              </a:rPr>
              <a:t>Fuel Consumption</a:t>
            </a:r>
          </a:p>
        </p:txBody>
      </p:sp>
      <p:sp>
        <p:nvSpPr>
          <p:cNvPr name="TextBox 9" id="9"/>
          <p:cNvSpPr txBox="true"/>
          <p:nvPr/>
        </p:nvSpPr>
        <p:spPr>
          <a:xfrm rot="0">
            <a:off x="815579" y="3227337"/>
            <a:ext cx="9798844" cy="544265"/>
          </a:xfrm>
          <a:prstGeom prst="rect">
            <a:avLst/>
          </a:prstGeom>
        </p:spPr>
        <p:txBody>
          <a:bodyPr anchor="t" rtlCol="false" tIns="0" lIns="0" bIns="0" rIns="0">
            <a:spAutoFit/>
          </a:bodyPr>
          <a:lstStyle/>
          <a:p>
            <a:pPr algn="ctr">
              <a:lnSpc>
                <a:spcPts val="2874"/>
              </a:lnSpc>
            </a:pPr>
            <a:r>
              <a:rPr lang="en-US" sz="1812">
                <a:solidFill>
                  <a:srgbClr val="151617"/>
                </a:solidFill>
                <a:latin typeface="Arimo"/>
                <a:ea typeface="Arimo"/>
                <a:cs typeface="Arimo"/>
                <a:sym typeface="Arimo"/>
              </a:rPr>
              <a:t>Fuel accounts for over 80% of the operating costs of a commercial airline.</a:t>
            </a:r>
          </a:p>
        </p:txBody>
      </p:sp>
      <p:sp>
        <p:nvSpPr>
          <p:cNvPr name="TextBox 10" id="10"/>
          <p:cNvSpPr txBox="true"/>
          <p:nvPr/>
        </p:nvSpPr>
        <p:spPr>
          <a:xfrm rot="0">
            <a:off x="815579" y="4787056"/>
            <a:ext cx="9798844" cy="568970"/>
          </a:xfrm>
          <a:prstGeom prst="rect">
            <a:avLst/>
          </a:prstGeom>
        </p:spPr>
        <p:txBody>
          <a:bodyPr anchor="t" rtlCol="false" tIns="0" lIns="0" bIns="0" rIns="0">
            <a:spAutoFit/>
          </a:bodyPr>
          <a:lstStyle/>
          <a:p>
            <a:pPr algn="ctr">
              <a:lnSpc>
                <a:spcPts val="6000"/>
              </a:lnSpc>
            </a:pPr>
            <a:r>
              <a:rPr lang="en-US" sz="6000" b="true">
                <a:solidFill>
                  <a:srgbClr val="151617"/>
                </a:solidFill>
                <a:latin typeface="Arimo Bold"/>
                <a:ea typeface="Arimo Bold"/>
                <a:cs typeface="Arimo Bold"/>
                <a:sym typeface="Arimo Bold"/>
              </a:rPr>
              <a:t>2%</a:t>
            </a:r>
          </a:p>
        </p:txBody>
      </p:sp>
      <p:sp>
        <p:nvSpPr>
          <p:cNvPr name="TextBox 11" id="11"/>
          <p:cNvSpPr txBox="true"/>
          <p:nvPr/>
        </p:nvSpPr>
        <p:spPr>
          <a:xfrm rot="0">
            <a:off x="4258568" y="5599510"/>
            <a:ext cx="2912864" cy="411659"/>
          </a:xfrm>
          <a:prstGeom prst="rect">
            <a:avLst/>
          </a:prstGeom>
        </p:spPr>
        <p:txBody>
          <a:bodyPr anchor="t" rtlCol="false" tIns="0" lIns="0" bIns="0" rIns="0">
            <a:spAutoFit/>
          </a:bodyPr>
          <a:lstStyle/>
          <a:p>
            <a:pPr algn="ctr">
              <a:lnSpc>
                <a:spcPts val="2812"/>
              </a:lnSpc>
            </a:pPr>
            <a:r>
              <a:rPr lang="en-US" sz="2249" b="true">
                <a:solidFill>
                  <a:srgbClr val="151617"/>
                </a:solidFill>
                <a:latin typeface="Arimo Bold"/>
                <a:ea typeface="Arimo Bold"/>
                <a:cs typeface="Arimo Bold"/>
                <a:sym typeface="Arimo Bold"/>
              </a:rPr>
              <a:t>Emissions</a:t>
            </a:r>
          </a:p>
        </p:txBody>
      </p:sp>
      <p:sp>
        <p:nvSpPr>
          <p:cNvPr name="TextBox 12" id="12"/>
          <p:cNvSpPr txBox="true"/>
          <p:nvPr/>
        </p:nvSpPr>
        <p:spPr>
          <a:xfrm rot="0">
            <a:off x="815579" y="5979467"/>
            <a:ext cx="9798844" cy="917079"/>
          </a:xfrm>
          <a:prstGeom prst="rect">
            <a:avLst/>
          </a:prstGeom>
        </p:spPr>
        <p:txBody>
          <a:bodyPr anchor="t" rtlCol="false" tIns="0" lIns="0" bIns="0" rIns="0">
            <a:spAutoFit/>
          </a:bodyPr>
          <a:lstStyle/>
          <a:p>
            <a:pPr algn="ctr">
              <a:lnSpc>
                <a:spcPts val="2874"/>
              </a:lnSpc>
            </a:pPr>
            <a:r>
              <a:rPr lang="en-US" sz="1812">
                <a:solidFill>
                  <a:srgbClr val="151617"/>
                </a:solidFill>
                <a:latin typeface="Arimo"/>
                <a:ea typeface="Arimo"/>
                <a:cs typeface="Arimo"/>
                <a:sym typeface="Arimo"/>
              </a:rPr>
              <a:t>The aviation industry is responsible for about 2% of global carbon dioxide emissions.</a:t>
            </a:r>
          </a:p>
        </p:txBody>
      </p:sp>
      <p:sp>
        <p:nvSpPr>
          <p:cNvPr name="TextBox 13" id="13"/>
          <p:cNvSpPr txBox="true"/>
          <p:nvPr/>
        </p:nvSpPr>
        <p:spPr>
          <a:xfrm rot="0">
            <a:off x="815579" y="7912001"/>
            <a:ext cx="9798844" cy="568970"/>
          </a:xfrm>
          <a:prstGeom prst="rect">
            <a:avLst/>
          </a:prstGeom>
        </p:spPr>
        <p:txBody>
          <a:bodyPr anchor="t" rtlCol="false" tIns="0" lIns="0" bIns="0" rIns="0">
            <a:spAutoFit/>
          </a:bodyPr>
          <a:lstStyle/>
          <a:p>
            <a:pPr algn="ctr">
              <a:lnSpc>
                <a:spcPts val="6000"/>
              </a:lnSpc>
            </a:pPr>
            <a:r>
              <a:rPr lang="en-US" sz="6000" b="true">
                <a:solidFill>
                  <a:srgbClr val="151617"/>
                </a:solidFill>
                <a:latin typeface="Arimo Bold"/>
                <a:ea typeface="Arimo Bold"/>
                <a:cs typeface="Arimo Bold"/>
                <a:sym typeface="Arimo Bold"/>
              </a:rPr>
              <a:t>75%</a:t>
            </a:r>
          </a:p>
        </p:txBody>
      </p:sp>
      <p:sp>
        <p:nvSpPr>
          <p:cNvPr name="TextBox 14" id="14"/>
          <p:cNvSpPr txBox="true"/>
          <p:nvPr/>
        </p:nvSpPr>
        <p:spPr>
          <a:xfrm rot="0">
            <a:off x="4258568" y="8724454"/>
            <a:ext cx="2912864" cy="411659"/>
          </a:xfrm>
          <a:prstGeom prst="rect">
            <a:avLst/>
          </a:prstGeom>
        </p:spPr>
        <p:txBody>
          <a:bodyPr anchor="t" rtlCol="false" tIns="0" lIns="0" bIns="0" rIns="0">
            <a:spAutoFit/>
          </a:bodyPr>
          <a:lstStyle/>
          <a:p>
            <a:pPr algn="ctr">
              <a:lnSpc>
                <a:spcPts val="2812"/>
              </a:lnSpc>
            </a:pPr>
            <a:r>
              <a:rPr lang="en-US" sz="2249" b="true">
                <a:solidFill>
                  <a:srgbClr val="151617"/>
                </a:solidFill>
                <a:latin typeface="Arimo Bold"/>
                <a:ea typeface="Arimo Bold"/>
                <a:cs typeface="Arimo Bold"/>
                <a:sym typeface="Arimo Bold"/>
              </a:rPr>
              <a:t>Noise</a:t>
            </a:r>
          </a:p>
        </p:txBody>
      </p:sp>
      <p:sp>
        <p:nvSpPr>
          <p:cNvPr name="TextBox 15" id="15"/>
          <p:cNvSpPr txBox="true"/>
          <p:nvPr/>
        </p:nvSpPr>
        <p:spPr>
          <a:xfrm rot="0">
            <a:off x="815579" y="9104411"/>
            <a:ext cx="9798844" cy="544265"/>
          </a:xfrm>
          <a:prstGeom prst="rect">
            <a:avLst/>
          </a:prstGeom>
        </p:spPr>
        <p:txBody>
          <a:bodyPr anchor="t" rtlCol="false" tIns="0" lIns="0" bIns="0" rIns="0">
            <a:spAutoFit/>
          </a:bodyPr>
          <a:lstStyle/>
          <a:p>
            <a:pPr algn="ctr">
              <a:lnSpc>
                <a:spcPts val="2874"/>
              </a:lnSpc>
            </a:pPr>
            <a:r>
              <a:rPr lang="en-US" sz="1812">
                <a:solidFill>
                  <a:srgbClr val="151617"/>
                </a:solidFill>
                <a:latin typeface="Arimo"/>
                <a:ea typeface="Arimo"/>
                <a:cs typeface="Arimo"/>
                <a:sym typeface="Arimo"/>
              </a:rPr>
              <a:t>Over 75% of noise complaints related to airports are due to aircraft operations.</a:t>
            </a:r>
          </a:p>
        </p:txBody>
      </p:sp>
      <p:grpSp>
        <p:nvGrpSpPr>
          <p:cNvPr name="Group 16" id="16"/>
          <p:cNvGrpSpPr/>
          <p:nvPr/>
        </p:nvGrpSpPr>
        <p:grpSpPr>
          <a:xfrm rot="0">
            <a:off x="10966219" y="1169586"/>
            <a:ext cx="6724304" cy="3945474"/>
            <a:chOff x="0" y="0"/>
            <a:chExt cx="8965739" cy="5260632"/>
          </a:xfrm>
        </p:grpSpPr>
        <p:sp>
          <p:nvSpPr>
            <p:cNvPr name="Freeform 17" id="17"/>
            <p:cNvSpPr/>
            <p:nvPr/>
          </p:nvSpPr>
          <p:spPr>
            <a:xfrm flipH="false" flipV="false" rot="0">
              <a:off x="0" y="0"/>
              <a:ext cx="8965692" cy="5260594"/>
            </a:xfrm>
            <a:custGeom>
              <a:avLst/>
              <a:gdLst/>
              <a:ahLst/>
              <a:cxnLst/>
              <a:rect r="r" b="b" t="t" l="l"/>
              <a:pathLst>
                <a:path h="5260594" w="8965692">
                  <a:moveTo>
                    <a:pt x="0" y="0"/>
                  </a:moveTo>
                  <a:lnTo>
                    <a:pt x="8965692" y="0"/>
                  </a:lnTo>
                  <a:lnTo>
                    <a:pt x="8965692" y="5260594"/>
                  </a:lnTo>
                  <a:lnTo>
                    <a:pt x="0" y="5260594"/>
                  </a:lnTo>
                  <a:lnTo>
                    <a:pt x="0" y="0"/>
                  </a:lnTo>
                  <a:close/>
                </a:path>
              </a:pathLst>
            </a:custGeom>
            <a:blipFill>
              <a:blip r:embed="rId2"/>
              <a:stretch>
                <a:fillRect l="0" t="-13911" r="0" b="-13912"/>
              </a:stretch>
            </a:blipFill>
          </p:spPr>
        </p:sp>
      </p:grpSp>
      <p:grpSp>
        <p:nvGrpSpPr>
          <p:cNvPr name="Group 18" id="18"/>
          <p:cNvGrpSpPr/>
          <p:nvPr/>
        </p:nvGrpSpPr>
        <p:grpSpPr>
          <a:xfrm rot="0">
            <a:off x="10966219" y="5647135"/>
            <a:ext cx="6724304" cy="3773854"/>
            <a:chOff x="0" y="0"/>
            <a:chExt cx="8965739" cy="5031805"/>
          </a:xfrm>
        </p:grpSpPr>
        <p:sp>
          <p:nvSpPr>
            <p:cNvPr name="Freeform 19" id="19"/>
            <p:cNvSpPr/>
            <p:nvPr/>
          </p:nvSpPr>
          <p:spPr>
            <a:xfrm flipH="false" flipV="false" rot="0">
              <a:off x="0" y="0"/>
              <a:ext cx="8965692" cy="5031867"/>
            </a:xfrm>
            <a:custGeom>
              <a:avLst/>
              <a:gdLst/>
              <a:ahLst/>
              <a:cxnLst/>
              <a:rect r="r" b="b" t="t" l="l"/>
              <a:pathLst>
                <a:path h="5031867" w="8965692">
                  <a:moveTo>
                    <a:pt x="0" y="0"/>
                  </a:moveTo>
                  <a:lnTo>
                    <a:pt x="8965692" y="0"/>
                  </a:lnTo>
                  <a:lnTo>
                    <a:pt x="8965692" y="5031867"/>
                  </a:lnTo>
                  <a:lnTo>
                    <a:pt x="0" y="5031867"/>
                  </a:lnTo>
                  <a:lnTo>
                    <a:pt x="0" y="0"/>
                  </a:lnTo>
                  <a:close/>
                </a:path>
              </a:pathLst>
            </a:custGeom>
            <a:blipFill>
              <a:blip r:embed="rId3"/>
              <a:stretch>
                <a:fillRect l="-2223" t="0" r="-2223" b="1"/>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sp>
        <p:nvSpPr>
          <p:cNvPr name="TextBox 6" id="6"/>
          <p:cNvSpPr txBox="true"/>
          <p:nvPr/>
        </p:nvSpPr>
        <p:spPr>
          <a:xfrm rot="0">
            <a:off x="658565" y="450800"/>
            <a:ext cx="7156996" cy="654695"/>
          </a:xfrm>
          <a:prstGeom prst="rect">
            <a:avLst/>
          </a:prstGeom>
        </p:spPr>
        <p:txBody>
          <a:bodyPr anchor="t" rtlCol="false" tIns="0" lIns="0" bIns="0" rIns="0">
            <a:spAutoFit/>
          </a:bodyPr>
          <a:lstStyle/>
          <a:p>
            <a:pPr algn="l">
              <a:lnSpc>
                <a:spcPts val="4624"/>
              </a:lnSpc>
            </a:pPr>
            <a:r>
              <a:rPr lang="en-US" sz="3686" b="true">
                <a:solidFill>
                  <a:srgbClr val="151617"/>
                </a:solidFill>
                <a:latin typeface="Arimo Bold"/>
                <a:ea typeface="Arimo Bold"/>
                <a:cs typeface="Arimo Bold"/>
                <a:sym typeface="Arimo Bold"/>
              </a:rPr>
              <a:t>Jet Engine vs Electric Motor</a:t>
            </a:r>
          </a:p>
        </p:txBody>
      </p:sp>
      <p:sp>
        <p:nvSpPr>
          <p:cNvPr name="TextBox 7" id="7"/>
          <p:cNvSpPr txBox="true"/>
          <p:nvPr/>
        </p:nvSpPr>
        <p:spPr>
          <a:xfrm rot="0">
            <a:off x="658565" y="1518642"/>
            <a:ext cx="2352229" cy="351235"/>
          </a:xfrm>
          <a:prstGeom prst="rect">
            <a:avLst/>
          </a:prstGeom>
        </p:spPr>
        <p:txBody>
          <a:bodyPr anchor="t" rtlCol="false" tIns="0" lIns="0" bIns="0" rIns="0">
            <a:spAutoFit/>
          </a:bodyPr>
          <a:lstStyle/>
          <a:p>
            <a:pPr algn="l">
              <a:lnSpc>
                <a:spcPts val="2311"/>
              </a:lnSpc>
            </a:pPr>
            <a:r>
              <a:rPr lang="en-US" sz="1812" b="true">
                <a:solidFill>
                  <a:srgbClr val="151617"/>
                </a:solidFill>
                <a:latin typeface="Arimo Bold"/>
                <a:ea typeface="Arimo Bold"/>
                <a:cs typeface="Arimo Bold"/>
                <a:sym typeface="Arimo Bold"/>
              </a:rPr>
              <a:t>Jet Engine</a:t>
            </a:r>
          </a:p>
        </p:txBody>
      </p:sp>
      <p:sp>
        <p:nvSpPr>
          <p:cNvPr name="TextBox 8" id="8"/>
          <p:cNvSpPr txBox="true"/>
          <p:nvPr/>
        </p:nvSpPr>
        <p:spPr>
          <a:xfrm rot="0">
            <a:off x="658565" y="1915120"/>
            <a:ext cx="8255942" cy="443805"/>
          </a:xfrm>
          <a:prstGeom prst="rect">
            <a:avLst/>
          </a:prstGeom>
        </p:spPr>
        <p:txBody>
          <a:bodyPr anchor="t" rtlCol="false" tIns="0" lIns="0" bIns="0" rIns="0">
            <a:spAutoFit/>
          </a:bodyPr>
          <a:lstStyle/>
          <a:p>
            <a:pPr algn="l">
              <a:lnSpc>
                <a:spcPts val="2312"/>
              </a:lnSpc>
            </a:pPr>
            <a:r>
              <a:rPr lang="en-US" sz="1437">
                <a:solidFill>
                  <a:srgbClr val="151617"/>
                </a:solidFill>
                <a:latin typeface="Arimo"/>
                <a:ea typeface="Arimo"/>
                <a:cs typeface="Arimo"/>
                <a:sym typeface="Arimo"/>
              </a:rPr>
              <a:t>Traditional jet engines rely on combustion, burning fuel to generate thrust.</a:t>
            </a:r>
          </a:p>
        </p:txBody>
      </p:sp>
      <p:sp>
        <p:nvSpPr>
          <p:cNvPr name="TextBox 9" id="9"/>
          <p:cNvSpPr txBox="true"/>
          <p:nvPr/>
        </p:nvSpPr>
        <p:spPr>
          <a:xfrm rot="0">
            <a:off x="658565" y="2385269"/>
            <a:ext cx="8255942" cy="443805"/>
          </a:xfrm>
          <a:prstGeom prst="rect">
            <a:avLst/>
          </a:prstGeom>
        </p:spPr>
        <p:txBody>
          <a:bodyPr anchor="t" rtlCol="false" tIns="0" lIns="0" bIns="0" rIns="0">
            <a:spAutoFit/>
          </a:bodyPr>
          <a:lstStyle/>
          <a:p>
            <a:pPr algn="l">
              <a:lnSpc>
                <a:spcPts val="2312"/>
              </a:lnSpc>
            </a:pPr>
            <a:r>
              <a:rPr lang="en-US" sz="1437">
                <a:solidFill>
                  <a:srgbClr val="151617"/>
                </a:solidFill>
                <a:latin typeface="Arimo"/>
                <a:ea typeface="Arimo"/>
                <a:cs typeface="Arimo"/>
                <a:sym typeface="Arimo"/>
              </a:rPr>
              <a:t>Jet engines are complex and require regular maintenance.</a:t>
            </a:r>
          </a:p>
        </p:txBody>
      </p:sp>
      <p:sp>
        <p:nvSpPr>
          <p:cNvPr name="TextBox 10" id="10"/>
          <p:cNvSpPr txBox="true"/>
          <p:nvPr/>
        </p:nvSpPr>
        <p:spPr>
          <a:xfrm rot="0">
            <a:off x="9383017" y="1518642"/>
            <a:ext cx="2352229" cy="351235"/>
          </a:xfrm>
          <a:prstGeom prst="rect">
            <a:avLst/>
          </a:prstGeom>
        </p:spPr>
        <p:txBody>
          <a:bodyPr anchor="t" rtlCol="false" tIns="0" lIns="0" bIns="0" rIns="0">
            <a:spAutoFit/>
          </a:bodyPr>
          <a:lstStyle/>
          <a:p>
            <a:pPr algn="l">
              <a:lnSpc>
                <a:spcPts val="2311"/>
              </a:lnSpc>
            </a:pPr>
            <a:r>
              <a:rPr lang="en-US" sz="1812" b="true">
                <a:solidFill>
                  <a:srgbClr val="151617"/>
                </a:solidFill>
                <a:latin typeface="Arimo Bold"/>
                <a:ea typeface="Arimo Bold"/>
                <a:cs typeface="Arimo Bold"/>
                <a:sym typeface="Arimo Bold"/>
              </a:rPr>
              <a:t>Electric Motor</a:t>
            </a:r>
          </a:p>
        </p:txBody>
      </p:sp>
      <p:sp>
        <p:nvSpPr>
          <p:cNvPr name="TextBox 11" id="11"/>
          <p:cNvSpPr txBox="true"/>
          <p:nvPr/>
        </p:nvSpPr>
        <p:spPr>
          <a:xfrm rot="0">
            <a:off x="9383017" y="1915120"/>
            <a:ext cx="8255942" cy="443805"/>
          </a:xfrm>
          <a:prstGeom prst="rect">
            <a:avLst/>
          </a:prstGeom>
        </p:spPr>
        <p:txBody>
          <a:bodyPr anchor="t" rtlCol="false" tIns="0" lIns="0" bIns="0" rIns="0">
            <a:spAutoFit/>
          </a:bodyPr>
          <a:lstStyle/>
          <a:p>
            <a:pPr algn="l">
              <a:lnSpc>
                <a:spcPts val="2312"/>
              </a:lnSpc>
            </a:pPr>
            <a:r>
              <a:rPr lang="en-US" sz="1437">
                <a:solidFill>
                  <a:srgbClr val="151617"/>
                </a:solidFill>
                <a:latin typeface="Arimo"/>
                <a:ea typeface="Arimo"/>
                <a:cs typeface="Arimo"/>
                <a:sym typeface="Arimo"/>
              </a:rPr>
              <a:t>Electric motors use electricity to generate thrust, offering a cleaner alternative.</a:t>
            </a:r>
          </a:p>
        </p:txBody>
      </p:sp>
      <p:sp>
        <p:nvSpPr>
          <p:cNvPr name="TextBox 12" id="12"/>
          <p:cNvSpPr txBox="true"/>
          <p:nvPr/>
        </p:nvSpPr>
        <p:spPr>
          <a:xfrm rot="0">
            <a:off x="9383017" y="2385269"/>
            <a:ext cx="8255942" cy="443805"/>
          </a:xfrm>
          <a:prstGeom prst="rect">
            <a:avLst/>
          </a:prstGeom>
        </p:spPr>
        <p:txBody>
          <a:bodyPr anchor="t" rtlCol="false" tIns="0" lIns="0" bIns="0" rIns="0">
            <a:spAutoFit/>
          </a:bodyPr>
          <a:lstStyle/>
          <a:p>
            <a:pPr algn="l">
              <a:lnSpc>
                <a:spcPts val="2312"/>
              </a:lnSpc>
            </a:pPr>
            <a:r>
              <a:rPr lang="en-US" sz="1437">
                <a:solidFill>
                  <a:srgbClr val="151617"/>
                </a:solidFill>
                <a:latin typeface="Arimo"/>
                <a:ea typeface="Arimo"/>
                <a:cs typeface="Arimo"/>
                <a:sym typeface="Arimo"/>
              </a:rPr>
              <a:t>Electric motors are more efficient and require less maintenance than jet engines.</a:t>
            </a:r>
          </a:p>
        </p:txBody>
      </p:sp>
      <p:grpSp>
        <p:nvGrpSpPr>
          <p:cNvPr name="Group 13" id="13"/>
          <p:cNvGrpSpPr/>
          <p:nvPr/>
        </p:nvGrpSpPr>
        <p:grpSpPr>
          <a:xfrm rot="0">
            <a:off x="658564" y="3798695"/>
            <a:ext cx="6874844" cy="5632084"/>
            <a:chOff x="0" y="0"/>
            <a:chExt cx="9166459" cy="7509445"/>
          </a:xfrm>
        </p:grpSpPr>
        <p:sp>
          <p:nvSpPr>
            <p:cNvPr name="Freeform 14" id="14"/>
            <p:cNvSpPr/>
            <p:nvPr/>
          </p:nvSpPr>
          <p:spPr>
            <a:xfrm flipH="false" flipV="false" rot="0">
              <a:off x="0" y="0"/>
              <a:ext cx="9166479" cy="7509383"/>
            </a:xfrm>
            <a:custGeom>
              <a:avLst/>
              <a:gdLst/>
              <a:ahLst/>
              <a:cxnLst/>
              <a:rect r="r" b="b" t="t" l="l"/>
              <a:pathLst>
                <a:path h="7509383" w="9166479">
                  <a:moveTo>
                    <a:pt x="0" y="0"/>
                  </a:moveTo>
                  <a:lnTo>
                    <a:pt x="9166479" y="0"/>
                  </a:lnTo>
                  <a:lnTo>
                    <a:pt x="9166479" y="7509383"/>
                  </a:lnTo>
                  <a:lnTo>
                    <a:pt x="0" y="7509383"/>
                  </a:lnTo>
                  <a:lnTo>
                    <a:pt x="0" y="0"/>
                  </a:lnTo>
                  <a:close/>
                </a:path>
              </a:pathLst>
            </a:custGeom>
            <a:blipFill>
              <a:blip r:embed="rId2"/>
              <a:stretch>
                <a:fillRect l="0" t="-33" r="0" b="-34"/>
              </a:stretch>
            </a:blipFill>
          </p:spPr>
        </p:sp>
      </p:grpSp>
      <p:grpSp>
        <p:nvGrpSpPr>
          <p:cNvPr name="Group 15" id="15"/>
          <p:cNvGrpSpPr/>
          <p:nvPr/>
        </p:nvGrpSpPr>
        <p:grpSpPr>
          <a:xfrm rot="0">
            <a:off x="9383017" y="3798695"/>
            <a:ext cx="8255942" cy="5632084"/>
            <a:chOff x="0" y="0"/>
            <a:chExt cx="11007923" cy="7509445"/>
          </a:xfrm>
        </p:grpSpPr>
        <p:sp>
          <p:nvSpPr>
            <p:cNvPr name="Freeform 16" id="16"/>
            <p:cNvSpPr/>
            <p:nvPr/>
          </p:nvSpPr>
          <p:spPr>
            <a:xfrm flipH="false" flipV="false" rot="0">
              <a:off x="0" y="0"/>
              <a:ext cx="11007979" cy="7509383"/>
            </a:xfrm>
            <a:custGeom>
              <a:avLst/>
              <a:gdLst/>
              <a:ahLst/>
              <a:cxnLst/>
              <a:rect r="r" b="b" t="t" l="l"/>
              <a:pathLst>
                <a:path h="7509383" w="11007979">
                  <a:moveTo>
                    <a:pt x="0" y="0"/>
                  </a:moveTo>
                  <a:lnTo>
                    <a:pt x="11007979" y="0"/>
                  </a:lnTo>
                  <a:lnTo>
                    <a:pt x="11007979" y="7509383"/>
                  </a:lnTo>
                  <a:lnTo>
                    <a:pt x="0" y="7509383"/>
                  </a:lnTo>
                  <a:lnTo>
                    <a:pt x="0" y="0"/>
                  </a:lnTo>
                  <a:close/>
                </a:path>
              </a:pathLst>
            </a:custGeom>
            <a:blipFill>
              <a:blip r:embed="rId3"/>
              <a:stretch>
                <a:fillRect l="-15481" t="0" r="-1548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6" id="6"/>
          <p:cNvGrpSpPr/>
          <p:nvPr/>
        </p:nvGrpSpPr>
        <p:grpSpPr>
          <a:xfrm rot="0">
            <a:off x="16049019" y="9686925"/>
            <a:ext cx="2153256" cy="514350"/>
            <a:chOff x="0" y="0"/>
            <a:chExt cx="2871008" cy="685800"/>
          </a:xfrm>
        </p:grpSpPr>
        <p:sp>
          <p:nvSpPr>
            <p:cNvPr name="Freeform 7" id="7" descr="preencoded.png"/>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2"/>
              <a:stretch>
                <a:fillRect l="-81" t="0" r="-83" b="0"/>
              </a:stretch>
            </a:blipFill>
          </p:spPr>
        </p:sp>
      </p:grpSp>
      <p:sp>
        <p:nvSpPr>
          <p:cNvPr name="TextBox 8" id="8"/>
          <p:cNvSpPr txBox="true"/>
          <p:nvPr/>
        </p:nvSpPr>
        <p:spPr>
          <a:xfrm rot="0">
            <a:off x="992238" y="1582341"/>
            <a:ext cx="9445526" cy="1867197"/>
          </a:xfrm>
          <a:prstGeom prst="rect">
            <a:avLst/>
          </a:prstGeom>
        </p:spPr>
        <p:txBody>
          <a:bodyPr anchor="t" rtlCol="false" tIns="0" lIns="0" bIns="0" rIns="0">
            <a:spAutoFit/>
          </a:bodyPr>
          <a:lstStyle/>
          <a:p>
            <a:pPr algn="l">
              <a:lnSpc>
                <a:spcPts val="6936"/>
              </a:lnSpc>
            </a:pPr>
            <a:r>
              <a:rPr lang="en-US" sz="5562" b="true">
                <a:solidFill>
                  <a:srgbClr val="151617"/>
                </a:solidFill>
                <a:latin typeface="Arimo Bold"/>
                <a:ea typeface="Arimo Bold"/>
                <a:cs typeface="Arimo Bold"/>
                <a:sym typeface="Arimo Bold"/>
              </a:rPr>
              <a:t>Electric Aviation: Advantages</a:t>
            </a:r>
          </a:p>
        </p:txBody>
      </p:sp>
      <p:sp>
        <p:nvSpPr>
          <p:cNvPr name="Freeform 9" id="9"/>
          <p:cNvSpPr/>
          <p:nvPr/>
        </p:nvSpPr>
        <p:spPr>
          <a:xfrm flipH="false" flipV="false" rot="0">
            <a:off x="987475" y="4188916"/>
            <a:ext cx="647414" cy="647414"/>
          </a:xfrm>
          <a:custGeom>
            <a:avLst/>
            <a:gdLst/>
            <a:ahLst/>
            <a:cxnLst/>
            <a:rect r="r" b="b" t="t" l="l"/>
            <a:pathLst>
              <a:path h="647414" w="647414">
                <a:moveTo>
                  <a:pt x="0" y="0"/>
                </a:moveTo>
                <a:lnTo>
                  <a:pt x="647414" y="0"/>
                </a:lnTo>
                <a:lnTo>
                  <a:pt x="647414" y="647414"/>
                </a:lnTo>
                <a:lnTo>
                  <a:pt x="0" y="6474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222176" y="4404717"/>
            <a:ext cx="177850" cy="320576"/>
          </a:xfrm>
          <a:prstGeom prst="rect">
            <a:avLst/>
          </a:prstGeom>
        </p:spPr>
        <p:txBody>
          <a:bodyPr anchor="t" rtlCol="false" tIns="0" lIns="0" bIns="0" rIns="0">
            <a:spAutoFit/>
          </a:bodyPr>
          <a:lstStyle/>
          <a:p>
            <a:pPr algn="ctr">
              <a:lnSpc>
                <a:spcPts val="3312"/>
              </a:lnSpc>
            </a:pPr>
            <a:r>
              <a:rPr lang="en-US" sz="3311" b="true">
                <a:solidFill>
                  <a:srgbClr val="151617"/>
                </a:solidFill>
                <a:latin typeface="Arimo Bold"/>
                <a:ea typeface="Arimo Bold"/>
                <a:cs typeface="Arimo Bold"/>
                <a:sym typeface="Arimo Bold"/>
              </a:rPr>
              <a:t>1</a:t>
            </a:r>
          </a:p>
        </p:txBody>
      </p:sp>
      <p:sp>
        <p:nvSpPr>
          <p:cNvPr name="TextBox 11" id="11"/>
          <p:cNvSpPr txBox="true"/>
          <p:nvPr/>
        </p:nvSpPr>
        <p:spPr>
          <a:xfrm rot="0">
            <a:off x="1913632" y="4136529"/>
            <a:ext cx="3544044" cy="500062"/>
          </a:xfrm>
          <a:prstGeom prst="rect">
            <a:avLst/>
          </a:prstGeom>
        </p:spPr>
        <p:txBody>
          <a:bodyPr anchor="t" rtlCol="false" tIns="0" lIns="0" bIns="0" rIns="0">
            <a:spAutoFit/>
          </a:bodyPr>
          <a:lstStyle/>
          <a:p>
            <a:pPr algn="l">
              <a:lnSpc>
                <a:spcPts val="3436"/>
              </a:lnSpc>
            </a:pPr>
            <a:r>
              <a:rPr lang="en-US" sz="2750" b="true">
                <a:solidFill>
                  <a:srgbClr val="151617"/>
                </a:solidFill>
                <a:latin typeface="Arimo Bold"/>
                <a:ea typeface="Arimo Bold"/>
                <a:cs typeface="Arimo Bold"/>
                <a:sym typeface="Arimo Bold"/>
              </a:rPr>
              <a:t>Quick Response</a:t>
            </a:r>
          </a:p>
        </p:txBody>
      </p:sp>
      <p:sp>
        <p:nvSpPr>
          <p:cNvPr name="TextBox 12" id="12"/>
          <p:cNvSpPr txBox="true"/>
          <p:nvPr/>
        </p:nvSpPr>
        <p:spPr>
          <a:xfrm rot="0">
            <a:off x="1913632" y="4597152"/>
            <a:ext cx="3659684" cy="1116806"/>
          </a:xfrm>
          <a:prstGeom prst="rect">
            <a:avLst/>
          </a:prstGeom>
        </p:spPr>
        <p:txBody>
          <a:bodyPr anchor="t" rtlCol="false" tIns="0" lIns="0" bIns="0" rIns="0">
            <a:spAutoFit/>
          </a:bodyPr>
          <a:lstStyle/>
          <a:p>
            <a:pPr algn="l">
              <a:lnSpc>
                <a:spcPts val="3561"/>
              </a:lnSpc>
            </a:pPr>
            <a:r>
              <a:rPr lang="en-US" sz="2187">
                <a:solidFill>
                  <a:srgbClr val="151617"/>
                </a:solidFill>
                <a:latin typeface="Arimo"/>
                <a:ea typeface="Arimo"/>
                <a:cs typeface="Arimo"/>
                <a:sym typeface="Arimo"/>
              </a:rPr>
              <a:t>Electric motors provide immediate speed control.</a:t>
            </a:r>
          </a:p>
        </p:txBody>
      </p:sp>
      <p:sp>
        <p:nvSpPr>
          <p:cNvPr name="Freeform 13" id="13"/>
          <p:cNvSpPr/>
          <p:nvPr/>
        </p:nvSpPr>
        <p:spPr>
          <a:xfrm flipH="false" flipV="false" rot="0">
            <a:off x="5852071" y="4188916"/>
            <a:ext cx="647415" cy="647414"/>
          </a:xfrm>
          <a:custGeom>
            <a:avLst/>
            <a:gdLst/>
            <a:ahLst/>
            <a:cxnLst/>
            <a:rect r="r" b="b" t="t" l="l"/>
            <a:pathLst>
              <a:path h="647414" w="647415">
                <a:moveTo>
                  <a:pt x="0" y="0"/>
                </a:moveTo>
                <a:lnTo>
                  <a:pt x="647415" y="0"/>
                </a:lnTo>
                <a:lnTo>
                  <a:pt x="647415" y="647414"/>
                </a:lnTo>
                <a:lnTo>
                  <a:pt x="0" y="6474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6046440" y="4404717"/>
            <a:ext cx="258664" cy="320576"/>
          </a:xfrm>
          <a:prstGeom prst="rect">
            <a:avLst/>
          </a:prstGeom>
        </p:spPr>
        <p:txBody>
          <a:bodyPr anchor="t" rtlCol="false" tIns="0" lIns="0" bIns="0" rIns="0">
            <a:spAutoFit/>
          </a:bodyPr>
          <a:lstStyle/>
          <a:p>
            <a:pPr algn="ctr">
              <a:lnSpc>
                <a:spcPts val="3312"/>
              </a:lnSpc>
            </a:pPr>
            <a:r>
              <a:rPr lang="en-US" sz="3311" b="true">
                <a:solidFill>
                  <a:srgbClr val="151617"/>
                </a:solidFill>
                <a:latin typeface="Arimo Bold"/>
                <a:ea typeface="Arimo Bold"/>
                <a:cs typeface="Arimo Bold"/>
                <a:sym typeface="Arimo Bold"/>
              </a:rPr>
              <a:t>2</a:t>
            </a:r>
          </a:p>
        </p:txBody>
      </p:sp>
      <p:sp>
        <p:nvSpPr>
          <p:cNvPr name="TextBox 15" id="15"/>
          <p:cNvSpPr txBox="true"/>
          <p:nvPr/>
        </p:nvSpPr>
        <p:spPr>
          <a:xfrm rot="0">
            <a:off x="6778229" y="4136529"/>
            <a:ext cx="3544044" cy="500062"/>
          </a:xfrm>
          <a:prstGeom prst="rect">
            <a:avLst/>
          </a:prstGeom>
        </p:spPr>
        <p:txBody>
          <a:bodyPr anchor="t" rtlCol="false" tIns="0" lIns="0" bIns="0" rIns="0">
            <a:spAutoFit/>
          </a:bodyPr>
          <a:lstStyle/>
          <a:p>
            <a:pPr algn="l">
              <a:lnSpc>
                <a:spcPts val="3436"/>
              </a:lnSpc>
            </a:pPr>
            <a:r>
              <a:rPr lang="en-US" sz="2750" b="true">
                <a:solidFill>
                  <a:srgbClr val="151617"/>
                </a:solidFill>
                <a:latin typeface="Arimo Bold"/>
                <a:ea typeface="Arimo Bold"/>
                <a:cs typeface="Arimo Bold"/>
                <a:sym typeface="Arimo Bold"/>
              </a:rPr>
              <a:t>Less Noise</a:t>
            </a:r>
          </a:p>
        </p:txBody>
      </p:sp>
      <p:sp>
        <p:nvSpPr>
          <p:cNvPr name="TextBox 16" id="16"/>
          <p:cNvSpPr txBox="true"/>
          <p:nvPr/>
        </p:nvSpPr>
        <p:spPr>
          <a:xfrm rot="0">
            <a:off x="6778229" y="4597152"/>
            <a:ext cx="3659684" cy="1116806"/>
          </a:xfrm>
          <a:prstGeom prst="rect">
            <a:avLst/>
          </a:prstGeom>
        </p:spPr>
        <p:txBody>
          <a:bodyPr anchor="t" rtlCol="false" tIns="0" lIns="0" bIns="0" rIns="0">
            <a:spAutoFit/>
          </a:bodyPr>
          <a:lstStyle/>
          <a:p>
            <a:pPr algn="l">
              <a:lnSpc>
                <a:spcPts val="3561"/>
              </a:lnSpc>
            </a:pPr>
            <a:r>
              <a:rPr lang="en-US" sz="2187">
                <a:solidFill>
                  <a:srgbClr val="151617"/>
                </a:solidFill>
                <a:latin typeface="Arimo"/>
                <a:ea typeface="Arimo"/>
                <a:cs typeface="Arimo"/>
                <a:sym typeface="Arimo"/>
              </a:rPr>
              <a:t>Electric planes are significantly quieter.</a:t>
            </a:r>
          </a:p>
        </p:txBody>
      </p:sp>
      <p:sp>
        <p:nvSpPr>
          <p:cNvPr name="Freeform 17" id="17"/>
          <p:cNvSpPr/>
          <p:nvPr/>
        </p:nvSpPr>
        <p:spPr>
          <a:xfrm flipH="false" flipV="false" rot="0">
            <a:off x="987475" y="6311652"/>
            <a:ext cx="647414" cy="647415"/>
          </a:xfrm>
          <a:custGeom>
            <a:avLst/>
            <a:gdLst/>
            <a:ahLst/>
            <a:cxnLst/>
            <a:rect r="r" b="b" t="t" l="l"/>
            <a:pathLst>
              <a:path h="647415" w="647414">
                <a:moveTo>
                  <a:pt x="0" y="0"/>
                </a:moveTo>
                <a:lnTo>
                  <a:pt x="647414" y="0"/>
                </a:lnTo>
                <a:lnTo>
                  <a:pt x="647414" y="647415"/>
                </a:lnTo>
                <a:lnTo>
                  <a:pt x="0" y="6474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1180505" y="6527452"/>
            <a:ext cx="261194" cy="320576"/>
          </a:xfrm>
          <a:prstGeom prst="rect">
            <a:avLst/>
          </a:prstGeom>
        </p:spPr>
        <p:txBody>
          <a:bodyPr anchor="t" rtlCol="false" tIns="0" lIns="0" bIns="0" rIns="0">
            <a:spAutoFit/>
          </a:bodyPr>
          <a:lstStyle/>
          <a:p>
            <a:pPr algn="ctr">
              <a:lnSpc>
                <a:spcPts val="3312"/>
              </a:lnSpc>
            </a:pPr>
            <a:r>
              <a:rPr lang="en-US" sz="3311" b="true">
                <a:solidFill>
                  <a:srgbClr val="151617"/>
                </a:solidFill>
                <a:latin typeface="Arimo Bold"/>
                <a:ea typeface="Arimo Bold"/>
                <a:cs typeface="Arimo Bold"/>
                <a:sym typeface="Arimo Bold"/>
              </a:rPr>
              <a:t>3</a:t>
            </a:r>
          </a:p>
        </p:txBody>
      </p:sp>
      <p:sp>
        <p:nvSpPr>
          <p:cNvPr name="TextBox 19" id="19"/>
          <p:cNvSpPr txBox="true"/>
          <p:nvPr/>
        </p:nvSpPr>
        <p:spPr>
          <a:xfrm rot="0">
            <a:off x="1913632" y="6259265"/>
            <a:ext cx="3564880" cy="500062"/>
          </a:xfrm>
          <a:prstGeom prst="rect">
            <a:avLst/>
          </a:prstGeom>
        </p:spPr>
        <p:txBody>
          <a:bodyPr anchor="t" rtlCol="false" tIns="0" lIns="0" bIns="0" rIns="0">
            <a:spAutoFit/>
          </a:bodyPr>
          <a:lstStyle/>
          <a:p>
            <a:pPr algn="l">
              <a:lnSpc>
                <a:spcPts val="3436"/>
              </a:lnSpc>
            </a:pPr>
            <a:r>
              <a:rPr lang="en-US" sz="2750" b="true">
                <a:solidFill>
                  <a:srgbClr val="151617"/>
                </a:solidFill>
                <a:latin typeface="Arimo Bold"/>
                <a:ea typeface="Arimo Bold"/>
                <a:cs typeface="Arimo Bold"/>
                <a:sym typeface="Arimo Bold"/>
              </a:rPr>
              <a:t>Differential Thrust</a:t>
            </a:r>
          </a:p>
        </p:txBody>
      </p:sp>
      <p:sp>
        <p:nvSpPr>
          <p:cNvPr name="TextBox 20" id="20"/>
          <p:cNvSpPr txBox="true"/>
          <p:nvPr/>
        </p:nvSpPr>
        <p:spPr>
          <a:xfrm rot="0">
            <a:off x="1913632" y="6719887"/>
            <a:ext cx="3659684" cy="1116806"/>
          </a:xfrm>
          <a:prstGeom prst="rect">
            <a:avLst/>
          </a:prstGeom>
        </p:spPr>
        <p:txBody>
          <a:bodyPr anchor="t" rtlCol="false" tIns="0" lIns="0" bIns="0" rIns="0">
            <a:spAutoFit/>
          </a:bodyPr>
          <a:lstStyle/>
          <a:p>
            <a:pPr algn="l">
              <a:lnSpc>
                <a:spcPts val="3561"/>
              </a:lnSpc>
            </a:pPr>
            <a:r>
              <a:rPr lang="en-US" sz="2187">
                <a:solidFill>
                  <a:srgbClr val="151617"/>
                </a:solidFill>
                <a:latin typeface="Arimo"/>
                <a:ea typeface="Arimo"/>
                <a:cs typeface="Arimo"/>
                <a:sym typeface="Arimo"/>
              </a:rPr>
              <a:t>Motors automatically draw more power.</a:t>
            </a:r>
          </a:p>
        </p:txBody>
      </p:sp>
      <p:sp>
        <p:nvSpPr>
          <p:cNvPr name="Freeform 21" id="21"/>
          <p:cNvSpPr/>
          <p:nvPr/>
        </p:nvSpPr>
        <p:spPr>
          <a:xfrm flipH="false" flipV="false" rot="0">
            <a:off x="5852071" y="6311652"/>
            <a:ext cx="647415" cy="647415"/>
          </a:xfrm>
          <a:custGeom>
            <a:avLst/>
            <a:gdLst/>
            <a:ahLst/>
            <a:cxnLst/>
            <a:rect r="r" b="b" t="t" l="l"/>
            <a:pathLst>
              <a:path h="647415" w="647415">
                <a:moveTo>
                  <a:pt x="0" y="0"/>
                </a:moveTo>
                <a:lnTo>
                  <a:pt x="647415" y="0"/>
                </a:lnTo>
                <a:lnTo>
                  <a:pt x="647415" y="647415"/>
                </a:lnTo>
                <a:lnTo>
                  <a:pt x="0" y="6474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2" id="22"/>
          <p:cNvSpPr txBox="true"/>
          <p:nvPr/>
        </p:nvSpPr>
        <p:spPr>
          <a:xfrm rot="0">
            <a:off x="6024265" y="6527452"/>
            <a:ext cx="302865" cy="320576"/>
          </a:xfrm>
          <a:prstGeom prst="rect">
            <a:avLst/>
          </a:prstGeom>
        </p:spPr>
        <p:txBody>
          <a:bodyPr anchor="t" rtlCol="false" tIns="0" lIns="0" bIns="0" rIns="0">
            <a:spAutoFit/>
          </a:bodyPr>
          <a:lstStyle/>
          <a:p>
            <a:pPr algn="ctr">
              <a:lnSpc>
                <a:spcPts val="3312"/>
              </a:lnSpc>
            </a:pPr>
            <a:r>
              <a:rPr lang="en-US" sz="3311" b="true">
                <a:solidFill>
                  <a:srgbClr val="151617"/>
                </a:solidFill>
                <a:latin typeface="Arimo Bold"/>
                <a:ea typeface="Arimo Bold"/>
                <a:cs typeface="Arimo Bold"/>
                <a:sym typeface="Arimo Bold"/>
              </a:rPr>
              <a:t>4</a:t>
            </a:r>
          </a:p>
        </p:txBody>
      </p:sp>
      <p:sp>
        <p:nvSpPr>
          <p:cNvPr name="TextBox 23" id="23"/>
          <p:cNvSpPr txBox="true"/>
          <p:nvPr/>
        </p:nvSpPr>
        <p:spPr>
          <a:xfrm rot="0">
            <a:off x="6778229" y="6259265"/>
            <a:ext cx="3544044" cy="500062"/>
          </a:xfrm>
          <a:prstGeom prst="rect">
            <a:avLst/>
          </a:prstGeom>
        </p:spPr>
        <p:txBody>
          <a:bodyPr anchor="t" rtlCol="false" tIns="0" lIns="0" bIns="0" rIns="0">
            <a:spAutoFit/>
          </a:bodyPr>
          <a:lstStyle/>
          <a:p>
            <a:pPr algn="l">
              <a:lnSpc>
                <a:spcPts val="3436"/>
              </a:lnSpc>
            </a:pPr>
            <a:r>
              <a:rPr lang="en-US" sz="2750" b="true">
                <a:solidFill>
                  <a:srgbClr val="151617"/>
                </a:solidFill>
                <a:latin typeface="Arimo Bold"/>
                <a:ea typeface="Arimo Bold"/>
                <a:cs typeface="Arimo Bold"/>
                <a:sym typeface="Arimo Bold"/>
              </a:rPr>
              <a:t>Less turbulence</a:t>
            </a:r>
          </a:p>
        </p:txBody>
      </p:sp>
      <p:sp>
        <p:nvSpPr>
          <p:cNvPr name="TextBox 24" id="24"/>
          <p:cNvSpPr txBox="true"/>
          <p:nvPr/>
        </p:nvSpPr>
        <p:spPr>
          <a:xfrm rot="0">
            <a:off x="6778229" y="6719887"/>
            <a:ext cx="3659684" cy="1116806"/>
          </a:xfrm>
          <a:prstGeom prst="rect">
            <a:avLst/>
          </a:prstGeom>
        </p:spPr>
        <p:txBody>
          <a:bodyPr anchor="t" rtlCol="false" tIns="0" lIns="0" bIns="0" rIns="0">
            <a:spAutoFit/>
          </a:bodyPr>
          <a:lstStyle/>
          <a:p>
            <a:pPr algn="l">
              <a:lnSpc>
                <a:spcPts val="3561"/>
              </a:lnSpc>
            </a:pPr>
            <a:r>
              <a:rPr lang="en-US" sz="2187">
                <a:solidFill>
                  <a:srgbClr val="151617"/>
                </a:solidFill>
                <a:latin typeface="Arimo"/>
                <a:ea typeface="Arimo"/>
                <a:cs typeface="Arimo"/>
                <a:sym typeface="Arimo"/>
              </a:rPr>
              <a:t>Better Handling of windy situations.</a:t>
            </a:r>
          </a:p>
        </p:txBody>
      </p:sp>
      <p:grpSp>
        <p:nvGrpSpPr>
          <p:cNvPr name="Group 25" id="25"/>
          <p:cNvGrpSpPr/>
          <p:nvPr/>
        </p:nvGrpSpPr>
        <p:grpSpPr>
          <a:xfrm rot="0">
            <a:off x="10437914" y="0"/>
            <a:ext cx="7850088" cy="10286999"/>
            <a:chOff x="0" y="0"/>
            <a:chExt cx="10466784" cy="13715999"/>
          </a:xfrm>
        </p:grpSpPr>
        <p:sp>
          <p:nvSpPr>
            <p:cNvPr name="Freeform 26" id="26"/>
            <p:cNvSpPr/>
            <p:nvPr/>
          </p:nvSpPr>
          <p:spPr>
            <a:xfrm flipH="false" flipV="false" rot="0">
              <a:off x="0" y="0"/>
              <a:ext cx="10466832" cy="13716000"/>
            </a:xfrm>
            <a:custGeom>
              <a:avLst/>
              <a:gdLst/>
              <a:ahLst/>
              <a:cxnLst/>
              <a:rect r="r" b="b" t="t" l="l"/>
              <a:pathLst>
                <a:path h="13716000" w="10466832">
                  <a:moveTo>
                    <a:pt x="0" y="0"/>
                  </a:moveTo>
                  <a:lnTo>
                    <a:pt x="10466832" y="0"/>
                  </a:lnTo>
                  <a:lnTo>
                    <a:pt x="10466832" y="13716000"/>
                  </a:lnTo>
                  <a:lnTo>
                    <a:pt x="0" y="13716000"/>
                  </a:lnTo>
                  <a:lnTo>
                    <a:pt x="0" y="0"/>
                  </a:lnTo>
                  <a:close/>
                </a:path>
              </a:pathLst>
            </a:custGeom>
            <a:blipFill>
              <a:blip r:embed="rId5"/>
              <a:stretch>
                <a:fillRect l="-48262" t="0" r="-48262"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6" id="6"/>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2"/>
              <a:stretch>
                <a:fillRect l="0" t="0" r="0" b="0"/>
              </a:stretch>
            </a:blipFill>
          </p:spPr>
        </p:sp>
      </p:grpSp>
      <p:sp>
        <p:nvSpPr>
          <p:cNvPr name="TextBox 8" id="8"/>
          <p:cNvSpPr txBox="true"/>
          <p:nvPr/>
        </p:nvSpPr>
        <p:spPr>
          <a:xfrm rot="0">
            <a:off x="7850237" y="1285131"/>
            <a:ext cx="7088237" cy="981224"/>
          </a:xfrm>
          <a:prstGeom prst="rect">
            <a:avLst/>
          </a:prstGeom>
        </p:spPr>
        <p:txBody>
          <a:bodyPr anchor="t" rtlCol="false" tIns="0" lIns="0" bIns="0" rIns="0">
            <a:spAutoFit/>
          </a:bodyPr>
          <a:lstStyle/>
          <a:p>
            <a:pPr algn="l">
              <a:lnSpc>
                <a:spcPts val="6936"/>
              </a:lnSpc>
            </a:pPr>
            <a:r>
              <a:rPr lang="en-US" sz="5562" b="true">
                <a:solidFill>
                  <a:srgbClr val="151617"/>
                </a:solidFill>
                <a:latin typeface="Arimo Bold"/>
                <a:ea typeface="Arimo Bold"/>
                <a:cs typeface="Arimo Bold"/>
                <a:sym typeface="Arimo Bold"/>
              </a:rPr>
              <a:t>Speed</a:t>
            </a:r>
          </a:p>
        </p:txBody>
      </p:sp>
      <p:sp>
        <p:nvSpPr>
          <p:cNvPr name="TextBox 9" id="9"/>
          <p:cNvSpPr txBox="true"/>
          <p:nvPr/>
        </p:nvSpPr>
        <p:spPr>
          <a:xfrm rot="0">
            <a:off x="7850237" y="2310556"/>
            <a:ext cx="9445526" cy="2753569"/>
          </a:xfrm>
          <a:prstGeom prst="rect">
            <a:avLst/>
          </a:prstGeom>
        </p:spPr>
        <p:txBody>
          <a:bodyPr anchor="t" rtlCol="false" tIns="0" lIns="0" bIns="0" rIns="0">
            <a:spAutoFit/>
          </a:bodyPr>
          <a:lstStyle/>
          <a:p>
            <a:pPr algn="just">
              <a:lnSpc>
                <a:spcPts val="4437"/>
              </a:lnSpc>
            </a:pPr>
            <a:r>
              <a:rPr lang="en-US" sz="2187" b="true">
                <a:solidFill>
                  <a:srgbClr val="151617"/>
                </a:solidFill>
                <a:latin typeface="Arimo Bold"/>
                <a:ea typeface="Arimo Bold"/>
                <a:cs typeface="Arimo Bold"/>
                <a:sym typeface="Arimo Bold"/>
              </a:rPr>
              <a:t>Problem</a:t>
            </a:r>
            <a:r>
              <a:rPr lang="en-US" sz="2187">
                <a:solidFill>
                  <a:srgbClr val="151617"/>
                </a:solidFill>
                <a:latin typeface="Arimo"/>
                <a:ea typeface="Arimo"/>
                <a:cs typeface="Arimo"/>
                <a:sym typeface="Arimo"/>
              </a:rPr>
              <a:t>: </a:t>
            </a:r>
            <a:r>
              <a:rPr lang="en-US" sz="2187">
                <a:solidFill>
                  <a:srgbClr val="000000"/>
                </a:solidFill>
                <a:latin typeface="Arimo"/>
                <a:ea typeface="Arimo"/>
                <a:cs typeface="Arimo"/>
                <a:sym typeface="Arimo"/>
              </a:rPr>
              <a:t>In propeller airplanes, increasing blade pitch boosts thrust but also raises blade load, reducing propeller speed due to reaction torque. To maintain constant speed, turbojet engines need a separate governing mechanism</a:t>
            </a:r>
          </a:p>
        </p:txBody>
      </p:sp>
      <p:sp>
        <p:nvSpPr>
          <p:cNvPr name="TextBox 10" id="10"/>
          <p:cNvSpPr txBox="true"/>
          <p:nvPr/>
        </p:nvSpPr>
        <p:spPr>
          <a:xfrm rot="0">
            <a:off x="7850237" y="5431036"/>
            <a:ext cx="9445526" cy="1570435"/>
          </a:xfrm>
          <a:prstGeom prst="rect">
            <a:avLst/>
          </a:prstGeom>
        </p:spPr>
        <p:txBody>
          <a:bodyPr anchor="t" rtlCol="false" tIns="0" lIns="0" bIns="0" rIns="0">
            <a:spAutoFit/>
          </a:bodyPr>
          <a:lstStyle/>
          <a:p>
            <a:pPr algn="just">
              <a:lnSpc>
                <a:spcPts val="3561"/>
              </a:lnSpc>
            </a:pPr>
            <a:r>
              <a:rPr lang="en-US" sz="2187">
                <a:solidFill>
                  <a:srgbClr val="151617"/>
                </a:solidFill>
                <a:latin typeface="Arimo"/>
                <a:ea typeface="Arimo"/>
                <a:cs typeface="Arimo"/>
                <a:sym typeface="Arimo"/>
              </a:rPr>
              <a:t>We started brainstorming solutions to the challenges in propeller airplanes. We explored different concepts and technologies to find a viable solution.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DAGZwOJkpr4</dc:identifier>
  <dcterms:modified xsi:type="dcterms:W3CDTF">2011-08-01T06:04:30Z</dcterms:modified>
  <cp:revision>1</cp:revision>
  <dc:title>Untitled design.pptx</dc:title>
</cp:coreProperties>
</file>